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57" r:id="rId3"/>
    <p:sldId id="294" r:id="rId4"/>
    <p:sldId id="265" r:id="rId5"/>
    <p:sldId id="259" r:id="rId6"/>
    <p:sldId id="295" r:id="rId7"/>
    <p:sldId id="266" r:id="rId8"/>
    <p:sldId id="262" r:id="rId9"/>
    <p:sldId id="268" r:id="rId10"/>
    <p:sldId id="270" r:id="rId11"/>
    <p:sldId id="272" r:id="rId12"/>
    <p:sldId id="273" r:id="rId13"/>
    <p:sldId id="274" r:id="rId14"/>
    <p:sldId id="275" r:id="rId15"/>
    <p:sldId id="296" r:id="rId16"/>
    <p:sldId id="264" r:id="rId17"/>
    <p:sldId id="263" r:id="rId18"/>
    <p:sldId id="278" r:id="rId19"/>
    <p:sldId id="277" r:id="rId20"/>
    <p:sldId id="280" r:id="rId21"/>
    <p:sldId id="279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2" autoAdjust="0"/>
  </p:normalViewPr>
  <p:slideViewPr>
    <p:cSldViewPr>
      <p:cViewPr>
        <p:scale>
          <a:sx n="90" d="100"/>
          <a:sy n="90" d="100"/>
        </p:scale>
        <p:origin x="-2244" y="-5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80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Собственные доходы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invertIfNegative val="0"/>
          <c:dLbls>
            <c:dLbl>
              <c:idx val="0"/>
              <c:layout>
                <c:manualLayout>
                  <c:x val="7.198746624524713E-3"/>
                  <c:y val="-3.97451926311787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996866561311782E-2"/>
                  <c:y val="-3.2292969012832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996866561311782E-2"/>
                  <c:y val="-2.48407453944866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2021            (тыс. руб.)</c:v>
                </c:pt>
                <c:pt idx="1">
                  <c:v>2022           (тыс. руб.)</c:v>
                </c:pt>
                <c:pt idx="2">
                  <c:v>2023          (тыс. руб.)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94717</c:v>
                </c:pt>
                <c:pt idx="1">
                  <c:v>86122</c:v>
                </c:pt>
                <c:pt idx="2">
                  <c:v>84059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Поступления от вышестоящих бюджетов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198746624524713E-3"/>
                  <c:y val="-1.24203726972433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3.22929690128327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0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2021            (тыс. руб.)</c:v>
                </c:pt>
                <c:pt idx="1">
                  <c:v>2022           (тыс. руб.)</c:v>
                </c:pt>
                <c:pt idx="2">
                  <c:v>2023          (тыс. руб.)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565925.80000000005</c:v>
                </c:pt>
                <c:pt idx="1">
                  <c:v>484905.1</c:v>
                </c:pt>
                <c:pt idx="2">
                  <c:v>524505.19999999995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1411968"/>
        <c:axId val="139803968"/>
        <c:axId val="138594176"/>
      </c:bar3DChart>
      <c:catAx>
        <c:axId val="131411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aseline="0"/>
            </a:pPr>
            <a:endParaRPr lang="ru-RU"/>
          </a:p>
        </c:txPr>
        <c:crossAx val="139803968"/>
        <c:crosses val="autoZero"/>
        <c:auto val="1"/>
        <c:lblAlgn val="ctr"/>
        <c:lblOffset val="100"/>
        <c:noMultiLvlLbl val="0"/>
      </c:catAx>
      <c:valAx>
        <c:axId val="139803968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extTo"/>
        <c:crossAx val="131411968"/>
        <c:crosses val="autoZero"/>
        <c:crossBetween val="between"/>
      </c:valAx>
      <c:serAx>
        <c:axId val="138594176"/>
        <c:scaling>
          <c:orientation val="minMax"/>
        </c:scaling>
        <c:delete val="1"/>
        <c:axPos val="b"/>
        <c:majorTickMark val="out"/>
        <c:minorTickMark val="none"/>
        <c:tickLblPos val="nextTo"/>
        <c:crossAx val="139803968"/>
        <c:crosses val="autoZero"/>
      </c:serAx>
    </c:plotArea>
    <c:legend>
      <c:legendPos val="b"/>
      <c:layout>
        <c:manualLayout>
          <c:xMode val="edge"/>
          <c:yMode val="edge"/>
          <c:x val="2.5124759380476987E-3"/>
          <c:y val="0.79488292380658809"/>
          <c:w val="0.95429504431480405"/>
          <c:h val="0.14600725115049815"/>
        </c:manualLayout>
      </c:layout>
      <c:overlay val="0"/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Перечисления бюджетам поселений</c:v>
                </c:pt>
              </c:strCache>
            </c:strRef>
          </c:tx>
          <c:explosion val="29"/>
          <c:dLbls>
            <c:dLbl>
              <c:idx val="0"/>
              <c:layout>
                <c:manualLayout>
                  <c:x val="-2.3877397460888183E-2"/>
                  <c:y val="-0.253612450787401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3170318738033455E-2"/>
                  <c:y val="1.62744262983126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Лист1!$A$2:$A$4</c:f>
              <c:strCache>
                <c:ptCount val="3"/>
                <c:pt idx="0">
                  <c:v>Дотации (тыс.руб.)</c:v>
                </c:pt>
                <c:pt idx="1">
                  <c:v>Иные межбюджетные трансферты (тыс.руб.)</c:v>
                </c:pt>
                <c:pt idx="2">
                  <c:v>Субвенции (тыс.руб.)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28000</c:v>
                </c:pt>
                <c:pt idx="1">
                  <c:v>31121.5</c:v>
                </c:pt>
                <c:pt idx="2">
                  <c:v>6248.8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4913963383577866"/>
          <c:y val="0.27334596456692911"/>
          <c:w val="0.33711730442649229"/>
          <c:h val="0.7266540490210082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5A0E0D-9849-4724-AEF3-DAF6E035255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4CACDD-E03A-427C-8B7A-DB5388A5BD8D}">
      <dgm:prSet phldrT="[Текст]" custT="1"/>
      <dgm:spPr>
        <a:ln>
          <a:solidFill>
            <a:schemeClr val="bg1"/>
          </a:solidFill>
        </a:ln>
      </dgm:spPr>
      <dgm:t>
        <a:bodyPr/>
        <a:lstStyle/>
        <a:p>
          <a:r>
            <a:rPr lang="ru-RU" sz="1800" dirty="0" smtClean="0"/>
            <a:t>ЭТАПЫ БЮДЖЕТНОГО ПРОЦЕССА</a:t>
          </a:r>
          <a:endParaRPr lang="ru-RU" sz="1800" dirty="0"/>
        </a:p>
      </dgm:t>
    </dgm:pt>
    <dgm:pt modelId="{98FF42E5-00CB-4382-9B3C-C8B747CB8354}" type="parTrans" cxnId="{D9D53D1F-F297-4646-8038-BC9B6CFAC7B2}">
      <dgm:prSet/>
      <dgm:spPr/>
      <dgm:t>
        <a:bodyPr/>
        <a:lstStyle/>
        <a:p>
          <a:endParaRPr lang="ru-RU"/>
        </a:p>
      </dgm:t>
    </dgm:pt>
    <dgm:pt modelId="{59450F6E-F953-4DD1-B3B0-A181A73D2900}" type="sibTrans" cxnId="{D9D53D1F-F297-4646-8038-BC9B6CFAC7B2}">
      <dgm:prSet/>
      <dgm:spPr/>
      <dgm:t>
        <a:bodyPr/>
        <a:lstStyle/>
        <a:p>
          <a:endParaRPr lang="ru-RU"/>
        </a:p>
      </dgm:t>
    </dgm:pt>
    <dgm:pt modelId="{81ED6989-DB09-4163-9FE8-4274D9FB393B}">
      <dgm:prSet phldrT="[Текст]" custT="1"/>
      <dgm:spPr>
        <a:solidFill>
          <a:schemeClr val="bg2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400" dirty="0" smtClean="0">
              <a:solidFill>
                <a:schemeClr val="tx2"/>
              </a:solidFill>
            </a:rPr>
            <a:t>1. Разработка проекта бюджета</a:t>
          </a:r>
          <a:endParaRPr lang="ru-RU" sz="1400" dirty="0">
            <a:solidFill>
              <a:schemeClr val="tx2"/>
            </a:solidFill>
          </a:endParaRPr>
        </a:p>
      </dgm:t>
    </dgm:pt>
    <dgm:pt modelId="{31A4F4FA-6743-4237-978E-3C0F106CB502}" type="parTrans" cxnId="{2A4E0C1F-A68E-42D7-B7E3-D6CA547AFAE7}">
      <dgm:prSet/>
      <dgm:spPr/>
      <dgm:t>
        <a:bodyPr/>
        <a:lstStyle/>
        <a:p>
          <a:endParaRPr lang="ru-RU"/>
        </a:p>
      </dgm:t>
    </dgm:pt>
    <dgm:pt modelId="{FF75FB9F-B49C-49BB-BB24-949F6DDD30B7}" type="sibTrans" cxnId="{2A4E0C1F-A68E-42D7-B7E3-D6CA547AFAE7}">
      <dgm:prSet/>
      <dgm:spPr/>
      <dgm:t>
        <a:bodyPr/>
        <a:lstStyle/>
        <a:p>
          <a:endParaRPr lang="ru-RU"/>
        </a:p>
      </dgm:t>
    </dgm:pt>
    <dgm:pt modelId="{9F3D15E7-183E-4168-819E-A5AE67C70800}">
      <dgm:prSet phldrT="[Текст]" custT="1"/>
      <dgm:spPr>
        <a:solidFill>
          <a:schemeClr val="bg2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400" dirty="0" smtClean="0">
              <a:solidFill>
                <a:schemeClr val="tx2"/>
              </a:solidFill>
            </a:rPr>
            <a:t>3. Утверждение проекта бюджета</a:t>
          </a:r>
          <a:endParaRPr lang="ru-RU" sz="1400" dirty="0">
            <a:solidFill>
              <a:schemeClr val="tx2"/>
            </a:solidFill>
          </a:endParaRPr>
        </a:p>
      </dgm:t>
    </dgm:pt>
    <dgm:pt modelId="{93FA7CE8-AEE6-43B9-836C-3F03118B3842}" type="parTrans" cxnId="{1F516231-CCDD-42EE-A016-172EBE13908E}">
      <dgm:prSet/>
      <dgm:spPr/>
      <dgm:t>
        <a:bodyPr/>
        <a:lstStyle/>
        <a:p>
          <a:endParaRPr lang="ru-RU"/>
        </a:p>
      </dgm:t>
    </dgm:pt>
    <dgm:pt modelId="{A8C7CFE1-1740-4D3F-B2CD-CE863C4043BC}" type="sibTrans" cxnId="{1F516231-CCDD-42EE-A016-172EBE13908E}">
      <dgm:prSet/>
      <dgm:spPr/>
      <dgm:t>
        <a:bodyPr/>
        <a:lstStyle/>
        <a:p>
          <a:endParaRPr lang="ru-RU"/>
        </a:p>
      </dgm:t>
    </dgm:pt>
    <dgm:pt modelId="{01A86283-4B1C-4FDB-903B-896A03C158D5}">
      <dgm:prSet phldrT="[Текст]" custT="1"/>
      <dgm:spPr>
        <a:solidFill>
          <a:schemeClr val="bg2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400" dirty="0" smtClean="0">
              <a:solidFill>
                <a:schemeClr val="tx2"/>
              </a:solidFill>
            </a:rPr>
            <a:t>5. Рассмотрение и утверждение отчета об исполнении бюджета</a:t>
          </a:r>
          <a:endParaRPr lang="ru-RU" sz="1400" dirty="0">
            <a:solidFill>
              <a:schemeClr val="tx2"/>
            </a:solidFill>
          </a:endParaRPr>
        </a:p>
      </dgm:t>
    </dgm:pt>
    <dgm:pt modelId="{73D9929A-4AE6-4F97-BA74-8AFCD9A206B7}" type="parTrans" cxnId="{C0312426-55AA-4ACA-B48B-800E5E458D39}">
      <dgm:prSet/>
      <dgm:spPr/>
      <dgm:t>
        <a:bodyPr/>
        <a:lstStyle/>
        <a:p>
          <a:endParaRPr lang="ru-RU"/>
        </a:p>
      </dgm:t>
    </dgm:pt>
    <dgm:pt modelId="{324A3824-7E2F-4853-8FBF-DF5B456D79E9}" type="sibTrans" cxnId="{C0312426-55AA-4ACA-B48B-800E5E458D39}">
      <dgm:prSet/>
      <dgm:spPr/>
      <dgm:t>
        <a:bodyPr/>
        <a:lstStyle/>
        <a:p>
          <a:endParaRPr lang="ru-RU"/>
        </a:p>
      </dgm:t>
    </dgm:pt>
    <dgm:pt modelId="{11CB86F8-31C1-4608-BCC5-247E331BAD1E}">
      <dgm:prSet custT="1"/>
      <dgm:spPr>
        <a:solidFill>
          <a:schemeClr val="bg2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400" dirty="0" smtClean="0">
              <a:solidFill>
                <a:schemeClr val="tx2"/>
              </a:solidFill>
            </a:rPr>
            <a:t>2. Рассмотрение проекта бюджета</a:t>
          </a:r>
          <a:endParaRPr lang="ru-RU" sz="1400" dirty="0">
            <a:solidFill>
              <a:schemeClr val="tx2"/>
            </a:solidFill>
          </a:endParaRPr>
        </a:p>
      </dgm:t>
    </dgm:pt>
    <dgm:pt modelId="{5E6F24EC-07DA-4409-8D2A-E1F358F0D53E}" type="parTrans" cxnId="{D415ADF1-643B-4A0F-B68B-81FC7B7C6D2F}">
      <dgm:prSet/>
      <dgm:spPr/>
      <dgm:t>
        <a:bodyPr/>
        <a:lstStyle/>
        <a:p>
          <a:endParaRPr lang="ru-RU"/>
        </a:p>
      </dgm:t>
    </dgm:pt>
    <dgm:pt modelId="{F5A553B9-EFFA-4E17-A2E0-9DF789FF44C5}" type="sibTrans" cxnId="{D415ADF1-643B-4A0F-B68B-81FC7B7C6D2F}">
      <dgm:prSet/>
      <dgm:spPr/>
      <dgm:t>
        <a:bodyPr/>
        <a:lstStyle/>
        <a:p>
          <a:endParaRPr lang="ru-RU"/>
        </a:p>
      </dgm:t>
    </dgm:pt>
    <dgm:pt modelId="{84644A64-B651-4593-8A15-954557571337}">
      <dgm:prSet custT="1"/>
      <dgm:spPr>
        <a:solidFill>
          <a:schemeClr val="bg2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400" dirty="0" smtClean="0">
              <a:solidFill>
                <a:schemeClr val="tx2"/>
              </a:solidFill>
            </a:rPr>
            <a:t>4. Исполнение бюджета</a:t>
          </a:r>
          <a:endParaRPr lang="ru-RU" sz="1400" dirty="0">
            <a:solidFill>
              <a:schemeClr val="tx2"/>
            </a:solidFill>
          </a:endParaRPr>
        </a:p>
      </dgm:t>
    </dgm:pt>
    <dgm:pt modelId="{EEC18031-8BE0-4AC6-8896-41712D10D7F6}" type="parTrans" cxnId="{5A6B04EB-E725-4701-BA93-BCA07199DFCB}">
      <dgm:prSet/>
      <dgm:spPr/>
      <dgm:t>
        <a:bodyPr/>
        <a:lstStyle/>
        <a:p>
          <a:endParaRPr lang="ru-RU"/>
        </a:p>
      </dgm:t>
    </dgm:pt>
    <dgm:pt modelId="{EC2C1A17-C727-4AEC-86B8-96324E5FB060}" type="sibTrans" cxnId="{5A6B04EB-E725-4701-BA93-BCA07199DFCB}">
      <dgm:prSet/>
      <dgm:spPr/>
      <dgm:t>
        <a:bodyPr/>
        <a:lstStyle/>
        <a:p>
          <a:endParaRPr lang="ru-RU"/>
        </a:p>
      </dgm:t>
    </dgm:pt>
    <dgm:pt modelId="{398FFEDC-BFFB-4687-A7AC-A133982093F8}" type="pres">
      <dgm:prSet presAssocID="{195A0E0D-9849-4724-AEF3-DAF6E035255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BD874B2-AFE1-40B2-848A-6C041981297C}" type="pres">
      <dgm:prSet presAssocID="{824CACDD-E03A-427C-8B7A-DB5388A5BD8D}" presName="hierRoot1" presStyleCnt="0">
        <dgm:presLayoutVars>
          <dgm:hierBranch val="init"/>
        </dgm:presLayoutVars>
      </dgm:prSet>
      <dgm:spPr/>
    </dgm:pt>
    <dgm:pt modelId="{A93F08A3-CEE2-4CEC-875D-F7FE952BE28D}" type="pres">
      <dgm:prSet presAssocID="{824CACDD-E03A-427C-8B7A-DB5388A5BD8D}" presName="rootComposite1" presStyleCnt="0"/>
      <dgm:spPr/>
    </dgm:pt>
    <dgm:pt modelId="{D7C56106-E809-407C-94C9-8E39E21EEBEA}" type="pres">
      <dgm:prSet presAssocID="{824CACDD-E03A-427C-8B7A-DB5388A5BD8D}" presName="rootText1" presStyleLbl="node0" presStyleIdx="0" presStyleCnt="1" custScaleX="381764" custScaleY="567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0DCA23-E61E-4D60-8C01-FF734DB21588}" type="pres">
      <dgm:prSet presAssocID="{824CACDD-E03A-427C-8B7A-DB5388A5BD8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7096D27-90B6-478D-8DB2-11220FD707AF}" type="pres">
      <dgm:prSet presAssocID="{824CACDD-E03A-427C-8B7A-DB5388A5BD8D}" presName="hierChild2" presStyleCnt="0"/>
      <dgm:spPr/>
    </dgm:pt>
    <dgm:pt modelId="{30FDE77F-0DE1-4507-9AB4-E4873006176F}" type="pres">
      <dgm:prSet presAssocID="{31A4F4FA-6743-4237-978E-3C0F106CB502}" presName="Name37" presStyleLbl="parChTrans1D2" presStyleIdx="0" presStyleCnt="5"/>
      <dgm:spPr/>
      <dgm:t>
        <a:bodyPr/>
        <a:lstStyle/>
        <a:p>
          <a:endParaRPr lang="ru-RU"/>
        </a:p>
      </dgm:t>
    </dgm:pt>
    <dgm:pt modelId="{F9725548-D4CF-419F-A724-9207DF64A0B3}" type="pres">
      <dgm:prSet presAssocID="{81ED6989-DB09-4163-9FE8-4274D9FB393B}" presName="hierRoot2" presStyleCnt="0">
        <dgm:presLayoutVars>
          <dgm:hierBranch val="init"/>
        </dgm:presLayoutVars>
      </dgm:prSet>
      <dgm:spPr/>
    </dgm:pt>
    <dgm:pt modelId="{184D3D69-D2D7-4502-9191-669AAD37B54B}" type="pres">
      <dgm:prSet presAssocID="{81ED6989-DB09-4163-9FE8-4274D9FB393B}" presName="rootComposite" presStyleCnt="0"/>
      <dgm:spPr/>
    </dgm:pt>
    <dgm:pt modelId="{91937533-898F-4FC5-A9E4-FE0BA78B0BED}" type="pres">
      <dgm:prSet presAssocID="{81ED6989-DB09-4163-9FE8-4274D9FB393B}" presName="rootText" presStyleLbl="node2" presStyleIdx="0" presStyleCnt="5" custScaleX="106646" custScaleY="2136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736AB3-14FB-442A-8C59-ED1D80EA616A}" type="pres">
      <dgm:prSet presAssocID="{81ED6989-DB09-4163-9FE8-4274D9FB393B}" presName="rootConnector" presStyleLbl="node2" presStyleIdx="0" presStyleCnt="5"/>
      <dgm:spPr/>
      <dgm:t>
        <a:bodyPr/>
        <a:lstStyle/>
        <a:p>
          <a:endParaRPr lang="ru-RU"/>
        </a:p>
      </dgm:t>
    </dgm:pt>
    <dgm:pt modelId="{7BADFCDB-E98D-46F4-9C6A-0B18648C6962}" type="pres">
      <dgm:prSet presAssocID="{81ED6989-DB09-4163-9FE8-4274D9FB393B}" presName="hierChild4" presStyleCnt="0"/>
      <dgm:spPr/>
    </dgm:pt>
    <dgm:pt modelId="{1E168AC0-FCF6-4950-AD56-E0162207CD4C}" type="pres">
      <dgm:prSet presAssocID="{81ED6989-DB09-4163-9FE8-4274D9FB393B}" presName="hierChild5" presStyleCnt="0"/>
      <dgm:spPr/>
    </dgm:pt>
    <dgm:pt modelId="{42131694-B3C1-48DA-9A89-0ED8F63CDD47}" type="pres">
      <dgm:prSet presAssocID="{5E6F24EC-07DA-4409-8D2A-E1F358F0D53E}" presName="Name37" presStyleLbl="parChTrans1D2" presStyleIdx="1" presStyleCnt="5"/>
      <dgm:spPr/>
      <dgm:t>
        <a:bodyPr/>
        <a:lstStyle/>
        <a:p>
          <a:endParaRPr lang="ru-RU"/>
        </a:p>
      </dgm:t>
    </dgm:pt>
    <dgm:pt modelId="{CE0DC93D-466F-45F6-AE6B-84553C0CB8AA}" type="pres">
      <dgm:prSet presAssocID="{11CB86F8-31C1-4608-BCC5-247E331BAD1E}" presName="hierRoot2" presStyleCnt="0">
        <dgm:presLayoutVars>
          <dgm:hierBranch val="init"/>
        </dgm:presLayoutVars>
      </dgm:prSet>
      <dgm:spPr/>
    </dgm:pt>
    <dgm:pt modelId="{A544FF7E-3AA1-4012-A8F5-5B7E24307511}" type="pres">
      <dgm:prSet presAssocID="{11CB86F8-31C1-4608-BCC5-247E331BAD1E}" presName="rootComposite" presStyleCnt="0"/>
      <dgm:spPr/>
    </dgm:pt>
    <dgm:pt modelId="{F495F80B-6FEE-4FC2-B820-6BD21D72101E}" type="pres">
      <dgm:prSet presAssocID="{11CB86F8-31C1-4608-BCC5-247E331BAD1E}" presName="rootText" presStyleLbl="node2" presStyleIdx="1" presStyleCnt="5" custScaleX="106646" custScaleY="2136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C3169FC-2904-40E9-BED3-B6AB9616B8F1}" type="pres">
      <dgm:prSet presAssocID="{11CB86F8-31C1-4608-BCC5-247E331BAD1E}" presName="rootConnector" presStyleLbl="node2" presStyleIdx="1" presStyleCnt="5"/>
      <dgm:spPr/>
      <dgm:t>
        <a:bodyPr/>
        <a:lstStyle/>
        <a:p>
          <a:endParaRPr lang="ru-RU"/>
        </a:p>
      </dgm:t>
    </dgm:pt>
    <dgm:pt modelId="{06856941-3E6A-4767-9273-EB6AA5E571AF}" type="pres">
      <dgm:prSet presAssocID="{11CB86F8-31C1-4608-BCC5-247E331BAD1E}" presName="hierChild4" presStyleCnt="0"/>
      <dgm:spPr/>
    </dgm:pt>
    <dgm:pt modelId="{19D5C736-565F-4332-886E-AC2D16E7C748}" type="pres">
      <dgm:prSet presAssocID="{11CB86F8-31C1-4608-BCC5-247E331BAD1E}" presName="hierChild5" presStyleCnt="0"/>
      <dgm:spPr/>
    </dgm:pt>
    <dgm:pt modelId="{8D16B8B8-EC00-4610-BCC6-ACE28551BF93}" type="pres">
      <dgm:prSet presAssocID="{93FA7CE8-AEE6-43B9-836C-3F03118B3842}" presName="Name37" presStyleLbl="parChTrans1D2" presStyleIdx="2" presStyleCnt="5"/>
      <dgm:spPr/>
      <dgm:t>
        <a:bodyPr/>
        <a:lstStyle/>
        <a:p>
          <a:endParaRPr lang="ru-RU"/>
        </a:p>
      </dgm:t>
    </dgm:pt>
    <dgm:pt modelId="{39F48156-34B2-44A6-A0ED-36EEA7E3C117}" type="pres">
      <dgm:prSet presAssocID="{9F3D15E7-183E-4168-819E-A5AE67C70800}" presName="hierRoot2" presStyleCnt="0">
        <dgm:presLayoutVars>
          <dgm:hierBranch val="init"/>
        </dgm:presLayoutVars>
      </dgm:prSet>
      <dgm:spPr/>
    </dgm:pt>
    <dgm:pt modelId="{9C1F9B11-997D-425B-9961-764D120824B0}" type="pres">
      <dgm:prSet presAssocID="{9F3D15E7-183E-4168-819E-A5AE67C70800}" presName="rootComposite" presStyleCnt="0"/>
      <dgm:spPr/>
    </dgm:pt>
    <dgm:pt modelId="{1C9FE83A-22D2-43B9-8B78-355219D6DADC}" type="pres">
      <dgm:prSet presAssocID="{9F3D15E7-183E-4168-819E-A5AE67C70800}" presName="rootText" presStyleLbl="node2" presStyleIdx="2" presStyleCnt="5" custScaleX="106646" custScaleY="2136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D274F6-EF38-4457-99ED-3B36F1F9CCE6}" type="pres">
      <dgm:prSet presAssocID="{9F3D15E7-183E-4168-819E-A5AE67C70800}" presName="rootConnector" presStyleLbl="node2" presStyleIdx="2" presStyleCnt="5"/>
      <dgm:spPr/>
      <dgm:t>
        <a:bodyPr/>
        <a:lstStyle/>
        <a:p>
          <a:endParaRPr lang="ru-RU"/>
        </a:p>
      </dgm:t>
    </dgm:pt>
    <dgm:pt modelId="{3E639E93-6EE3-4003-9EA9-40BC73B6DF31}" type="pres">
      <dgm:prSet presAssocID="{9F3D15E7-183E-4168-819E-A5AE67C70800}" presName="hierChild4" presStyleCnt="0"/>
      <dgm:spPr/>
    </dgm:pt>
    <dgm:pt modelId="{895A2713-0FF7-4BDB-AD57-36397676E0FA}" type="pres">
      <dgm:prSet presAssocID="{9F3D15E7-183E-4168-819E-A5AE67C70800}" presName="hierChild5" presStyleCnt="0"/>
      <dgm:spPr/>
    </dgm:pt>
    <dgm:pt modelId="{D98FBD44-D81E-49B1-AA21-CF1552747F22}" type="pres">
      <dgm:prSet presAssocID="{EEC18031-8BE0-4AC6-8896-41712D10D7F6}" presName="Name37" presStyleLbl="parChTrans1D2" presStyleIdx="3" presStyleCnt="5"/>
      <dgm:spPr/>
      <dgm:t>
        <a:bodyPr/>
        <a:lstStyle/>
        <a:p>
          <a:endParaRPr lang="ru-RU"/>
        </a:p>
      </dgm:t>
    </dgm:pt>
    <dgm:pt modelId="{630FA468-577E-49F3-8128-284FFF68C963}" type="pres">
      <dgm:prSet presAssocID="{84644A64-B651-4593-8A15-954557571337}" presName="hierRoot2" presStyleCnt="0">
        <dgm:presLayoutVars>
          <dgm:hierBranch val="init"/>
        </dgm:presLayoutVars>
      </dgm:prSet>
      <dgm:spPr/>
    </dgm:pt>
    <dgm:pt modelId="{2F01E0E8-2CEE-4B16-BFED-2BD07B02FC55}" type="pres">
      <dgm:prSet presAssocID="{84644A64-B651-4593-8A15-954557571337}" presName="rootComposite" presStyleCnt="0"/>
      <dgm:spPr/>
    </dgm:pt>
    <dgm:pt modelId="{F9F59E84-68E7-4AB6-8042-6BADE1906BFB}" type="pres">
      <dgm:prSet presAssocID="{84644A64-B651-4593-8A15-954557571337}" presName="rootText" presStyleLbl="node2" presStyleIdx="3" presStyleCnt="5" custScaleX="106646" custScaleY="2136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49FB01-D2F9-4802-9005-7EF140881356}" type="pres">
      <dgm:prSet presAssocID="{84644A64-B651-4593-8A15-954557571337}" presName="rootConnector" presStyleLbl="node2" presStyleIdx="3" presStyleCnt="5"/>
      <dgm:spPr/>
      <dgm:t>
        <a:bodyPr/>
        <a:lstStyle/>
        <a:p>
          <a:endParaRPr lang="ru-RU"/>
        </a:p>
      </dgm:t>
    </dgm:pt>
    <dgm:pt modelId="{9DB0E78C-C0A9-40F5-B8EE-760CC3CF8B2C}" type="pres">
      <dgm:prSet presAssocID="{84644A64-B651-4593-8A15-954557571337}" presName="hierChild4" presStyleCnt="0"/>
      <dgm:spPr/>
    </dgm:pt>
    <dgm:pt modelId="{53591C07-6F87-4036-80E9-8A6CBB625570}" type="pres">
      <dgm:prSet presAssocID="{84644A64-B651-4593-8A15-954557571337}" presName="hierChild5" presStyleCnt="0"/>
      <dgm:spPr/>
    </dgm:pt>
    <dgm:pt modelId="{E5FC38C0-F874-4D67-AF4E-5B61D8528333}" type="pres">
      <dgm:prSet presAssocID="{73D9929A-4AE6-4F97-BA74-8AFCD9A206B7}" presName="Name37" presStyleLbl="parChTrans1D2" presStyleIdx="4" presStyleCnt="5"/>
      <dgm:spPr/>
      <dgm:t>
        <a:bodyPr/>
        <a:lstStyle/>
        <a:p>
          <a:endParaRPr lang="ru-RU"/>
        </a:p>
      </dgm:t>
    </dgm:pt>
    <dgm:pt modelId="{C601FF54-F7D4-436A-82E3-B840E4E44607}" type="pres">
      <dgm:prSet presAssocID="{01A86283-4B1C-4FDB-903B-896A03C158D5}" presName="hierRoot2" presStyleCnt="0">
        <dgm:presLayoutVars>
          <dgm:hierBranch val="init"/>
        </dgm:presLayoutVars>
      </dgm:prSet>
      <dgm:spPr/>
    </dgm:pt>
    <dgm:pt modelId="{829C3A4E-0144-4057-A9F7-199F2DDE7D64}" type="pres">
      <dgm:prSet presAssocID="{01A86283-4B1C-4FDB-903B-896A03C158D5}" presName="rootComposite" presStyleCnt="0"/>
      <dgm:spPr/>
    </dgm:pt>
    <dgm:pt modelId="{5686F5E6-E730-4A4F-B86A-D334955A4BF3}" type="pres">
      <dgm:prSet presAssocID="{01A86283-4B1C-4FDB-903B-896A03C158D5}" presName="rootText" presStyleLbl="node2" presStyleIdx="4" presStyleCnt="5" custScaleX="106646" custScaleY="2136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F812AF-0900-4CE7-AA23-35A4E46C6FD1}" type="pres">
      <dgm:prSet presAssocID="{01A86283-4B1C-4FDB-903B-896A03C158D5}" presName="rootConnector" presStyleLbl="node2" presStyleIdx="4" presStyleCnt="5"/>
      <dgm:spPr/>
      <dgm:t>
        <a:bodyPr/>
        <a:lstStyle/>
        <a:p>
          <a:endParaRPr lang="ru-RU"/>
        </a:p>
      </dgm:t>
    </dgm:pt>
    <dgm:pt modelId="{6E656727-FD91-4E1B-A5EE-84CEC1DE3C72}" type="pres">
      <dgm:prSet presAssocID="{01A86283-4B1C-4FDB-903B-896A03C158D5}" presName="hierChild4" presStyleCnt="0"/>
      <dgm:spPr/>
    </dgm:pt>
    <dgm:pt modelId="{27B82800-9DB5-4D0C-B8A5-0485EB0D8A11}" type="pres">
      <dgm:prSet presAssocID="{01A86283-4B1C-4FDB-903B-896A03C158D5}" presName="hierChild5" presStyleCnt="0"/>
      <dgm:spPr/>
    </dgm:pt>
    <dgm:pt modelId="{7D3D6835-E709-46DA-B5F5-509F1C770A71}" type="pres">
      <dgm:prSet presAssocID="{824CACDD-E03A-427C-8B7A-DB5388A5BD8D}" presName="hierChild3" presStyleCnt="0"/>
      <dgm:spPr/>
    </dgm:pt>
  </dgm:ptLst>
  <dgm:cxnLst>
    <dgm:cxn modelId="{6716B55D-2D25-49E3-A85C-7425D0710611}" type="presOf" srcId="{11CB86F8-31C1-4608-BCC5-247E331BAD1E}" destId="{5C3169FC-2904-40E9-BED3-B6AB9616B8F1}" srcOrd="1" destOrd="0" presId="urn:microsoft.com/office/officeart/2005/8/layout/orgChart1"/>
    <dgm:cxn modelId="{62D3E20D-43B3-4831-8BDA-C98FD454CC94}" type="presOf" srcId="{9F3D15E7-183E-4168-819E-A5AE67C70800}" destId="{E3D274F6-EF38-4457-99ED-3B36F1F9CCE6}" srcOrd="1" destOrd="0" presId="urn:microsoft.com/office/officeart/2005/8/layout/orgChart1"/>
    <dgm:cxn modelId="{B0121EA5-DBFC-433E-BBDA-3E5A58A79137}" type="presOf" srcId="{01A86283-4B1C-4FDB-903B-896A03C158D5}" destId="{5686F5E6-E730-4A4F-B86A-D334955A4BF3}" srcOrd="0" destOrd="0" presId="urn:microsoft.com/office/officeart/2005/8/layout/orgChart1"/>
    <dgm:cxn modelId="{D2104C38-7900-4087-8480-148B9AF2308E}" type="presOf" srcId="{81ED6989-DB09-4163-9FE8-4274D9FB393B}" destId="{91937533-898F-4FC5-A9E4-FE0BA78B0BED}" srcOrd="0" destOrd="0" presId="urn:microsoft.com/office/officeart/2005/8/layout/orgChart1"/>
    <dgm:cxn modelId="{FD22FA25-FCA6-444B-A539-023F4547CB5E}" type="presOf" srcId="{9F3D15E7-183E-4168-819E-A5AE67C70800}" destId="{1C9FE83A-22D2-43B9-8B78-355219D6DADC}" srcOrd="0" destOrd="0" presId="urn:microsoft.com/office/officeart/2005/8/layout/orgChart1"/>
    <dgm:cxn modelId="{A7357029-4EE9-4055-BE29-FA9F747C8B55}" type="presOf" srcId="{81ED6989-DB09-4163-9FE8-4274D9FB393B}" destId="{F7736AB3-14FB-442A-8C59-ED1D80EA616A}" srcOrd="1" destOrd="0" presId="urn:microsoft.com/office/officeart/2005/8/layout/orgChart1"/>
    <dgm:cxn modelId="{C8C8B1DD-47D2-4657-B629-43317EB10729}" type="presOf" srcId="{5E6F24EC-07DA-4409-8D2A-E1F358F0D53E}" destId="{42131694-B3C1-48DA-9A89-0ED8F63CDD47}" srcOrd="0" destOrd="0" presId="urn:microsoft.com/office/officeart/2005/8/layout/orgChart1"/>
    <dgm:cxn modelId="{6058C034-7065-41BE-811A-1FA72C12FCC6}" type="presOf" srcId="{31A4F4FA-6743-4237-978E-3C0F106CB502}" destId="{30FDE77F-0DE1-4507-9AB4-E4873006176F}" srcOrd="0" destOrd="0" presId="urn:microsoft.com/office/officeart/2005/8/layout/orgChart1"/>
    <dgm:cxn modelId="{D415ADF1-643B-4A0F-B68B-81FC7B7C6D2F}" srcId="{824CACDD-E03A-427C-8B7A-DB5388A5BD8D}" destId="{11CB86F8-31C1-4608-BCC5-247E331BAD1E}" srcOrd="1" destOrd="0" parTransId="{5E6F24EC-07DA-4409-8D2A-E1F358F0D53E}" sibTransId="{F5A553B9-EFFA-4E17-A2E0-9DF789FF44C5}"/>
    <dgm:cxn modelId="{C0312426-55AA-4ACA-B48B-800E5E458D39}" srcId="{824CACDD-E03A-427C-8B7A-DB5388A5BD8D}" destId="{01A86283-4B1C-4FDB-903B-896A03C158D5}" srcOrd="4" destOrd="0" parTransId="{73D9929A-4AE6-4F97-BA74-8AFCD9A206B7}" sibTransId="{324A3824-7E2F-4853-8FBF-DF5B456D79E9}"/>
    <dgm:cxn modelId="{2A4E0C1F-A68E-42D7-B7E3-D6CA547AFAE7}" srcId="{824CACDD-E03A-427C-8B7A-DB5388A5BD8D}" destId="{81ED6989-DB09-4163-9FE8-4274D9FB393B}" srcOrd="0" destOrd="0" parTransId="{31A4F4FA-6743-4237-978E-3C0F106CB502}" sibTransId="{FF75FB9F-B49C-49BB-BB24-949F6DDD30B7}"/>
    <dgm:cxn modelId="{F56B2795-5335-43E9-A374-5311C1E6636C}" type="presOf" srcId="{84644A64-B651-4593-8A15-954557571337}" destId="{E349FB01-D2F9-4802-9005-7EF140881356}" srcOrd="1" destOrd="0" presId="urn:microsoft.com/office/officeart/2005/8/layout/orgChart1"/>
    <dgm:cxn modelId="{5F57A247-E522-46DE-821C-C28634B92C77}" type="presOf" srcId="{73D9929A-4AE6-4F97-BA74-8AFCD9A206B7}" destId="{E5FC38C0-F874-4D67-AF4E-5B61D8528333}" srcOrd="0" destOrd="0" presId="urn:microsoft.com/office/officeart/2005/8/layout/orgChart1"/>
    <dgm:cxn modelId="{4512CC81-7643-43D1-A662-0414DDFCC61A}" type="presOf" srcId="{93FA7CE8-AEE6-43B9-836C-3F03118B3842}" destId="{8D16B8B8-EC00-4610-BCC6-ACE28551BF93}" srcOrd="0" destOrd="0" presId="urn:microsoft.com/office/officeart/2005/8/layout/orgChart1"/>
    <dgm:cxn modelId="{A791FD36-C200-4F58-9394-0BBA8A82B5F0}" type="presOf" srcId="{195A0E0D-9849-4724-AEF3-DAF6E0352555}" destId="{398FFEDC-BFFB-4687-A7AC-A133982093F8}" srcOrd="0" destOrd="0" presId="urn:microsoft.com/office/officeart/2005/8/layout/orgChart1"/>
    <dgm:cxn modelId="{D9D53D1F-F297-4646-8038-BC9B6CFAC7B2}" srcId="{195A0E0D-9849-4724-AEF3-DAF6E0352555}" destId="{824CACDD-E03A-427C-8B7A-DB5388A5BD8D}" srcOrd="0" destOrd="0" parTransId="{98FF42E5-00CB-4382-9B3C-C8B747CB8354}" sibTransId="{59450F6E-F953-4DD1-B3B0-A181A73D2900}"/>
    <dgm:cxn modelId="{AA3DF085-AF91-4506-B421-B8552DD74188}" type="presOf" srcId="{01A86283-4B1C-4FDB-903B-896A03C158D5}" destId="{D4F812AF-0900-4CE7-AA23-35A4E46C6FD1}" srcOrd="1" destOrd="0" presId="urn:microsoft.com/office/officeart/2005/8/layout/orgChart1"/>
    <dgm:cxn modelId="{925BF749-536C-428B-AE7A-1BD1288CC3C2}" type="presOf" srcId="{11CB86F8-31C1-4608-BCC5-247E331BAD1E}" destId="{F495F80B-6FEE-4FC2-B820-6BD21D72101E}" srcOrd="0" destOrd="0" presId="urn:microsoft.com/office/officeart/2005/8/layout/orgChart1"/>
    <dgm:cxn modelId="{A0E598A5-9747-4CCC-BD64-C751BD44AB6A}" type="presOf" srcId="{84644A64-B651-4593-8A15-954557571337}" destId="{F9F59E84-68E7-4AB6-8042-6BADE1906BFB}" srcOrd="0" destOrd="0" presId="urn:microsoft.com/office/officeart/2005/8/layout/orgChart1"/>
    <dgm:cxn modelId="{5A6B04EB-E725-4701-BA93-BCA07199DFCB}" srcId="{824CACDD-E03A-427C-8B7A-DB5388A5BD8D}" destId="{84644A64-B651-4593-8A15-954557571337}" srcOrd="3" destOrd="0" parTransId="{EEC18031-8BE0-4AC6-8896-41712D10D7F6}" sibTransId="{EC2C1A17-C727-4AEC-86B8-96324E5FB060}"/>
    <dgm:cxn modelId="{1F516231-CCDD-42EE-A016-172EBE13908E}" srcId="{824CACDD-E03A-427C-8B7A-DB5388A5BD8D}" destId="{9F3D15E7-183E-4168-819E-A5AE67C70800}" srcOrd="2" destOrd="0" parTransId="{93FA7CE8-AEE6-43B9-836C-3F03118B3842}" sibTransId="{A8C7CFE1-1740-4D3F-B2CD-CE863C4043BC}"/>
    <dgm:cxn modelId="{55AF6156-1159-4506-A339-5C80AE5AAE6E}" type="presOf" srcId="{824CACDD-E03A-427C-8B7A-DB5388A5BD8D}" destId="{D7C56106-E809-407C-94C9-8E39E21EEBEA}" srcOrd="0" destOrd="0" presId="urn:microsoft.com/office/officeart/2005/8/layout/orgChart1"/>
    <dgm:cxn modelId="{DB4E5172-CD57-4EAF-ADB8-D51631708277}" type="presOf" srcId="{EEC18031-8BE0-4AC6-8896-41712D10D7F6}" destId="{D98FBD44-D81E-49B1-AA21-CF1552747F22}" srcOrd="0" destOrd="0" presId="urn:microsoft.com/office/officeart/2005/8/layout/orgChart1"/>
    <dgm:cxn modelId="{B06955A2-D139-47A4-80C7-65B703137C76}" type="presOf" srcId="{824CACDD-E03A-427C-8B7A-DB5388A5BD8D}" destId="{520DCA23-E61E-4D60-8C01-FF734DB21588}" srcOrd="1" destOrd="0" presId="urn:microsoft.com/office/officeart/2005/8/layout/orgChart1"/>
    <dgm:cxn modelId="{F5F4E2CD-A88D-4688-A652-DDED2F2A8CCB}" type="presParOf" srcId="{398FFEDC-BFFB-4687-A7AC-A133982093F8}" destId="{5BD874B2-AFE1-40B2-848A-6C041981297C}" srcOrd="0" destOrd="0" presId="urn:microsoft.com/office/officeart/2005/8/layout/orgChart1"/>
    <dgm:cxn modelId="{97309AB3-5F5E-4205-A59A-C704DD0420BF}" type="presParOf" srcId="{5BD874B2-AFE1-40B2-848A-6C041981297C}" destId="{A93F08A3-CEE2-4CEC-875D-F7FE952BE28D}" srcOrd="0" destOrd="0" presId="urn:microsoft.com/office/officeart/2005/8/layout/orgChart1"/>
    <dgm:cxn modelId="{1DFE880F-DC32-4353-957F-7E2C585B95EA}" type="presParOf" srcId="{A93F08A3-CEE2-4CEC-875D-F7FE952BE28D}" destId="{D7C56106-E809-407C-94C9-8E39E21EEBEA}" srcOrd="0" destOrd="0" presId="urn:microsoft.com/office/officeart/2005/8/layout/orgChart1"/>
    <dgm:cxn modelId="{1D0683E5-9BEB-4D72-8A9B-CD56C2C0C9E2}" type="presParOf" srcId="{A93F08A3-CEE2-4CEC-875D-F7FE952BE28D}" destId="{520DCA23-E61E-4D60-8C01-FF734DB21588}" srcOrd="1" destOrd="0" presId="urn:microsoft.com/office/officeart/2005/8/layout/orgChart1"/>
    <dgm:cxn modelId="{CF0B6845-99A8-43EE-BDC5-FB9DB7D52AEA}" type="presParOf" srcId="{5BD874B2-AFE1-40B2-848A-6C041981297C}" destId="{B7096D27-90B6-478D-8DB2-11220FD707AF}" srcOrd="1" destOrd="0" presId="urn:microsoft.com/office/officeart/2005/8/layout/orgChart1"/>
    <dgm:cxn modelId="{14036F0D-7944-4D11-8625-223B2EBCCD1D}" type="presParOf" srcId="{B7096D27-90B6-478D-8DB2-11220FD707AF}" destId="{30FDE77F-0DE1-4507-9AB4-E4873006176F}" srcOrd="0" destOrd="0" presId="urn:microsoft.com/office/officeart/2005/8/layout/orgChart1"/>
    <dgm:cxn modelId="{DD114C04-7FFD-4494-9E14-BF0A3872D0FA}" type="presParOf" srcId="{B7096D27-90B6-478D-8DB2-11220FD707AF}" destId="{F9725548-D4CF-419F-A724-9207DF64A0B3}" srcOrd="1" destOrd="0" presId="urn:microsoft.com/office/officeart/2005/8/layout/orgChart1"/>
    <dgm:cxn modelId="{7088ECBC-0D46-4AF2-90EA-33D183A2FA7D}" type="presParOf" srcId="{F9725548-D4CF-419F-A724-9207DF64A0B3}" destId="{184D3D69-D2D7-4502-9191-669AAD37B54B}" srcOrd="0" destOrd="0" presId="urn:microsoft.com/office/officeart/2005/8/layout/orgChart1"/>
    <dgm:cxn modelId="{C31A7775-4D28-4EAD-8599-899B2945B5EA}" type="presParOf" srcId="{184D3D69-D2D7-4502-9191-669AAD37B54B}" destId="{91937533-898F-4FC5-A9E4-FE0BA78B0BED}" srcOrd="0" destOrd="0" presId="urn:microsoft.com/office/officeart/2005/8/layout/orgChart1"/>
    <dgm:cxn modelId="{8F8DED40-28FE-4215-8968-25F022CB0AA1}" type="presParOf" srcId="{184D3D69-D2D7-4502-9191-669AAD37B54B}" destId="{F7736AB3-14FB-442A-8C59-ED1D80EA616A}" srcOrd="1" destOrd="0" presId="urn:microsoft.com/office/officeart/2005/8/layout/orgChart1"/>
    <dgm:cxn modelId="{BD90399C-002D-4A7E-AFC7-1DE4B26F9DBD}" type="presParOf" srcId="{F9725548-D4CF-419F-A724-9207DF64A0B3}" destId="{7BADFCDB-E98D-46F4-9C6A-0B18648C6962}" srcOrd="1" destOrd="0" presId="urn:microsoft.com/office/officeart/2005/8/layout/orgChart1"/>
    <dgm:cxn modelId="{DBE18786-05FA-4A48-AFB4-5DC1CA7CB60A}" type="presParOf" srcId="{F9725548-D4CF-419F-A724-9207DF64A0B3}" destId="{1E168AC0-FCF6-4950-AD56-E0162207CD4C}" srcOrd="2" destOrd="0" presId="urn:microsoft.com/office/officeart/2005/8/layout/orgChart1"/>
    <dgm:cxn modelId="{7F1C42BA-F826-43A0-8080-2044CFCA8940}" type="presParOf" srcId="{B7096D27-90B6-478D-8DB2-11220FD707AF}" destId="{42131694-B3C1-48DA-9A89-0ED8F63CDD47}" srcOrd="2" destOrd="0" presId="urn:microsoft.com/office/officeart/2005/8/layout/orgChart1"/>
    <dgm:cxn modelId="{6D546BE6-5333-49D0-87AC-CF26F66FE23E}" type="presParOf" srcId="{B7096D27-90B6-478D-8DB2-11220FD707AF}" destId="{CE0DC93D-466F-45F6-AE6B-84553C0CB8AA}" srcOrd="3" destOrd="0" presId="urn:microsoft.com/office/officeart/2005/8/layout/orgChart1"/>
    <dgm:cxn modelId="{49FEE908-8DE4-4844-872D-D78F700C9FAD}" type="presParOf" srcId="{CE0DC93D-466F-45F6-AE6B-84553C0CB8AA}" destId="{A544FF7E-3AA1-4012-A8F5-5B7E24307511}" srcOrd="0" destOrd="0" presId="urn:microsoft.com/office/officeart/2005/8/layout/orgChart1"/>
    <dgm:cxn modelId="{565C079F-8CCA-4509-8949-A12230E2C880}" type="presParOf" srcId="{A544FF7E-3AA1-4012-A8F5-5B7E24307511}" destId="{F495F80B-6FEE-4FC2-B820-6BD21D72101E}" srcOrd="0" destOrd="0" presId="urn:microsoft.com/office/officeart/2005/8/layout/orgChart1"/>
    <dgm:cxn modelId="{6EBFB68E-A4BD-44C8-AA5E-4B7AD4A7E050}" type="presParOf" srcId="{A544FF7E-3AA1-4012-A8F5-5B7E24307511}" destId="{5C3169FC-2904-40E9-BED3-B6AB9616B8F1}" srcOrd="1" destOrd="0" presId="urn:microsoft.com/office/officeart/2005/8/layout/orgChart1"/>
    <dgm:cxn modelId="{2259110D-38EC-4FC3-A215-A1F5D6AD91AB}" type="presParOf" srcId="{CE0DC93D-466F-45F6-AE6B-84553C0CB8AA}" destId="{06856941-3E6A-4767-9273-EB6AA5E571AF}" srcOrd="1" destOrd="0" presId="urn:microsoft.com/office/officeart/2005/8/layout/orgChart1"/>
    <dgm:cxn modelId="{A1CB69F0-8C98-48A0-998F-381D059062AA}" type="presParOf" srcId="{CE0DC93D-466F-45F6-AE6B-84553C0CB8AA}" destId="{19D5C736-565F-4332-886E-AC2D16E7C748}" srcOrd="2" destOrd="0" presId="urn:microsoft.com/office/officeart/2005/8/layout/orgChart1"/>
    <dgm:cxn modelId="{BFE7CCF3-4A77-4271-9EC4-D02BAFB1AD8D}" type="presParOf" srcId="{B7096D27-90B6-478D-8DB2-11220FD707AF}" destId="{8D16B8B8-EC00-4610-BCC6-ACE28551BF93}" srcOrd="4" destOrd="0" presId="urn:microsoft.com/office/officeart/2005/8/layout/orgChart1"/>
    <dgm:cxn modelId="{94788274-B89E-484A-A7DD-88549E197FBB}" type="presParOf" srcId="{B7096D27-90B6-478D-8DB2-11220FD707AF}" destId="{39F48156-34B2-44A6-A0ED-36EEA7E3C117}" srcOrd="5" destOrd="0" presId="urn:microsoft.com/office/officeart/2005/8/layout/orgChart1"/>
    <dgm:cxn modelId="{75CE6AE6-F1C2-4F76-9DD0-4F482DB9EF9D}" type="presParOf" srcId="{39F48156-34B2-44A6-A0ED-36EEA7E3C117}" destId="{9C1F9B11-997D-425B-9961-764D120824B0}" srcOrd="0" destOrd="0" presId="urn:microsoft.com/office/officeart/2005/8/layout/orgChart1"/>
    <dgm:cxn modelId="{BBA99478-7895-42B4-A607-09CF936088D0}" type="presParOf" srcId="{9C1F9B11-997D-425B-9961-764D120824B0}" destId="{1C9FE83A-22D2-43B9-8B78-355219D6DADC}" srcOrd="0" destOrd="0" presId="urn:microsoft.com/office/officeart/2005/8/layout/orgChart1"/>
    <dgm:cxn modelId="{4D0CFCBE-F398-448C-883E-58BE2028C0A5}" type="presParOf" srcId="{9C1F9B11-997D-425B-9961-764D120824B0}" destId="{E3D274F6-EF38-4457-99ED-3B36F1F9CCE6}" srcOrd="1" destOrd="0" presId="urn:microsoft.com/office/officeart/2005/8/layout/orgChart1"/>
    <dgm:cxn modelId="{94DF2778-CB85-4CF9-9BC7-239EB3514D31}" type="presParOf" srcId="{39F48156-34B2-44A6-A0ED-36EEA7E3C117}" destId="{3E639E93-6EE3-4003-9EA9-40BC73B6DF31}" srcOrd="1" destOrd="0" presId="urn:microsoft.com/office/officeart/2005/8/layout/orgChart1"/>
    <dgm:cxn modelId="{6EEC599C-E614-422B-9692-0FFAE8E1E87E}" type="presParOf" srcId="{39F48156-34B2-44A6-A0ED-36EEA7E3C117}" destId="{895A2713-0FF7-4BDB-AD57-36397676E0FA}" srcOrd="2" destOrd="0" presId="urn:microsoft.com/office/officeart/2005/8/layout/orgChart1"/>
    <dgm:cxn modelId="{8C97E847-DCB5-4378-9D20-7B56B665E74B}" type="presParOf" srcId="{B7096D27-90B6-478D-8DB2-11220FD707AF}" destId="{D98FBD44-D81E-49B1-AA21-CF1552747F22}" srcOrd="6" destOrd="0" presId="urn:microsoft.com/office/officeart/2005/8/layout/orgChart1"/>
    <dgm:cxn modelId="{67621DE9-52AC-4F2F-8A7A-A1139638AD0A}" type="presParOf" srcId="{B7096D27-90B6-478D-8DB2-11220FD707AF}" destId="{630FA468-577E-49F3-8128-284FFF68C963}" srcOrd="7" destOrd="0" presId="urn:microsoft.com/office/officeart/2005/8/layout/orgChart1"/>
    <dgm:cxn modelId="{B764DB6C-36E9-454F-A77D-45A74838DF54}" type="presParOf" srcId="{630FA468-577E-49F3-8128-284FFF68C963}" destId="{2F01E0E8-2CEE-4B16-BFED-2BD07B02FC55}" srcOrd="0" destOrd="0" presId="urn:microsoft.com/office/officeart/2005/8/layout/orgChart1"/>
    <dgm:cxn modelId="{CD7DAFED-3A2A-4108-A8EB-CBF62389D7F9}" type="presParOf" srcId="{2F01E0E8-2CEE-4B16-BFED-2BD07B02FC55}" destId="{F9F59E84-68E7-4AB6-8042-6BADE1906BFB}" srcOrd="0" destOrd="0" presId="urn:microsoft.com/office/officeart/2005/8/layout/orgChart1"/>
    <dgm:cxn modelId="{9C304365-BFEC-43B3-94DB-FDCDB1CE2B1F}" type="presParOf" srcId="{2F01E0E8-2CEE-4B16-BFED-2BD07B02FC55}" destId="{E349FB01-D2F9-4802-9005-7EF140881356}" srcOrd="1" destOrd="0" presId="urn:microsoft.com/office/officeart/2005/8/layout/orgChart1"/>
    <dgm:cxn modelId="{DF82844A-2429-4F2A-8453-01BF40131D14}" type="presParOf" srcId="{630FA468-577E-49F3-8128-284FFF68C963}" destId="{9DB0E78C-C0A9-40F5-B8EE-760CC3CF8B2C}" srcOrd="1" destOrd="0" presId="urn:microsoft.com/office/officeart/2005/8/layout/orgChart1"/>
    <dgm:cxn modelId="{48B5B102-EA1C-411B-A94C-080CC383930B}" type="presParOf" srcId="{630FA468-577E-49F3-8128-284FFF68C963}" destId="{53591C07-6F87-4036-80E9-8A6CBB625570}" srcOrd="2" destOrd="0" presId="urn:microsoft.com/office/officeart/2005/8/layout/orgChart1"/>
    <dgm:cxn modelId="{79976376-B324-4B2E-B560-AB720545ED5E}" type="presParOf" srcId="{B7096D27-90B6-478D-8DB2-11220FD707AF}" destId="{E5FC38C0-F874-4D67-AF4E-5B61D8528333}" srcOrd="8" destOrd="0" presId="urn:microsoft.com/office/officeart/2005/8/layout/orgChart1"/>
    <dgm:cxn modelId="{6DC9A0BE-B3C6-4C33-981C-6357CC72F7F5}" type="presParOf" srcId="{B7096D27-90B6-478D-8DB2-11220FD707AF}" destId="{C601FF54-F7D4-436A-82E3-B840E4E44607}" srcOrd="9" destOrd="0" presId="urn:microsoft.com/office/officeart/2005/8/layout/orgChart1"/>
    <dgm:cxn modelId="{31A0618E-37B8-4D6A-A06F-689439DE0194}" type="presParOf" srcId="{C601FF54-F7D4-436A-82E3-B840E4E44607}" destId="{829C3A4E-0144-4057-A9F7-199F2DDE7D64}" srcOrd="0" destOrd="0" presId="urn:microsoft.com/office/officeart/2005/8/layout/orgChart1"/>
    <dgm:cxn modelId="{2D072354-AB9E-4F2D-BD2E-090BE73528B8}" type="presParOf" srcId="{829C3A4E-0144-4057-A9F7-199F2DDE7D64}" destId="{5686F5E6-E730-4A4F-B86A-D334955A4BF3}" srcOrd="0" destOrd="0" presId="urn:microsoft.com/office/officeart/2005/8/layout/orgChart1"/>
    <dgm:cxn modelId="{D407BB5C-7434-4105-99D9-7241DC64DCB9}" type="presParOf" srcId="{829C3A4E-0144-4057-A9F7-199F2DDE7D64}" destId="{D4F812AF-0900-4CE7-AA23-35A4E46C6FD1}" srcOrd="1" destOrd="0" presId="urn:microsoft.com/office/officeart/2005/8/layout/orgChart1"/>
    <dgm:cxn modelId="{82609FAF-6979-4810-BCEA-C05B93B3E947}" type="presParOf" srcId="{C601FF54-F7D4-436A-82E3-B840E4E44607}" destId="{6E656727-FD91-4E1B-A5EE-84CEC1DE3C72}" srcOrd="1" destOrd="0" presId="urn:microsoft.com/office/officeart/2005/8/layout/orgChart1"/>
    <dgm:cxn modelId="{D4A9655E-2A95-4835-8CB3-348165A63FE5}" type="presParOf" srcId="{C601FF54-F7D4-436A-82E3-B840E4E44607}" destId="{27B82800-9DB5-4D0C-B8A5-0485EB0D8A11}" srcOrd="2" destOrd="0" presId="urn:microsoft.com/office/officeart/2005/8/layout/orgChart1"/>
    <dgm:cxn modelId="{6EA9AEB1-00DF-4CA7-87C9-80FC1604D559}" type="presParOf" srcId="{5BD874B2-AFE1-40B2-848A-6C041981297C}" destId="{7D3D6835-E709-46DA-B5F5-509F1C770A7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4A9C71-5243-4375-98C7-BA189146832B}" type="doc">
      <dgm:prSet loTypeId="urn:microsoft.com/office/officeart/2005/8/layout/radial5" loCatId="cycle" qsTypeId="urn:microsoft.com/office/officeart/2005/8/quickstyle/3d1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6F647F05-65E5-443B-9310-4AF895EEC1B0}">
      <dgm:prSet phldrT="[Текст]" custT="1"/>
      <dgm:spPr/>
      <dgm:t>
        <a:bodyPr/>
        <a:lstStyle/>
        <a:p>
          <a:pPr algn="ctr"/>
          <a:r>
            <a:rPr lang="ru-RU" sz="1400" b="0" dirty="0" smtClean="0"/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sz="1400" b="0" dirty="0"/>
        </a:p>
      </dgm:t>
    </dgm:pt>
    <dgm:pt modelId="{75BFC95B-EA58-4583-BC2B-08582B3ED8DC}" type="parTrans" cxnId="{F280695C-BCD4-44D5-BD42-7B1024E9C69E}">
      <dgm:prSet/>
      <dgm:spPr/>
      <dgm:t>
        <a:bodyPr/>
        <a:lstStyle/>
        <a:p>
          <a:endParaRPr lang="ru-RU"/>
        </a:p>
      </dgm:t>
    </dgm:pt>
    <dgm:pt modelId="{FCC559A8-CB2E-461F-864E-CCB99C0FD9A4}" type="sibTrans" cxnId="{F280695C-BCD4-44D5-BD42-7B1024E9C69E}">
      <dgm:prSet/>
      <dgm:spPr/>
      <dgm:t>
        <a:bodyPr/>
        <a:lstStyle/>
        <a:p>
          <a:endParaRPr lang="ru-RU"/>
        </a:p>
      </dgm:t>
    </dgm:pt>
    <dgm:pt modelId="{3BA0FA79-0F0A-4F39-8C6F-85BF113366C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 smtClean="0"/>
        </a:p>
        <a:p>
          <a:endParaRPr lang="ru-RU" dirty="0"/>
        </a:p>
      </dgm:t>
    </dgm:pt>
    <dgm:pt modelId="{66E51CD7-05D6-4658-BDAA-92C6F3E19708}" type="parTrans" cxnId="{4A189105-0239-4451-ACE0-D31E9CBF66B8}">
      <dgm:prSet/>
      <dgm:spPr/>
      <dgm:t>
        <a:bodyPr/>
        <a:lstStyle/>
        <a:p>
          <a:endParaRPr lang="ru-RU"/>
        </a:p>
      </dgm:t>
    </dgm:pt>
    <dgm:pt modelId="{3F86135B-3CC7-4CEB-B411-92453A9354E3}" type="sibTrans" cxnId="{4A189105-0239-4451-ACE0-D31E9CBF66B8}">
      <dgm:prSet/>
      <dgm:spPr/>
      <dgm:t>
        <a:bodyPr/>
        <a:lstStyle/>
        <a:p>
          <a:endParaRPr lang="ru-RU"/>
        </a:p>
      </dgm:t>
    </dgm:pt>
    <dgm:pt modelId="{AA0A2BD5-A368-4F17-8E9D-23F1FC377812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598F354-400C-439C-BDD5-729D663E252E}" type="parTrans" cxnId="{48ECD170-E6C5-489E-A263-20CC615C17AB}">
      <dgm:prSet/>
      <dgm:spPr/>
      <dgm:t>
        <a:bodyPr/>
        <a:lstStyle/>
        <a:p>
          <a:endParaRPr lang="ru-RU"/>
        </a:p>
      </dgm:t>
    </dgm:pt>
    <dgm:pt modelId="{0A69E1AC-CA25-4F66-967D-B64CF01B740F}" type="sibTrans" cxnId="{48ECD170-E6C5-489E-A263-20CC615C17AB}">
      <dgm:prSet/>
      <dgm:spPr/>
      <dgm:t>
        <a:bodyPr/>
        <a:lstStyle/>
        <a:p>
          <a:endParaRPr lang="ru-RU"/>
        </a:p>
      </dgm:t>
    </dgm:pt>
    <dgm:pt modelId="{D78F1D4C-A2EF-4C56-940B-FB3F18A7298D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3B6B2775-EA0D-4CA6-A4A3-0187E341F68C}" type="sibTrans" cxnId="{A00878C0-A87A-42B9-83D7-EE8880E34935}">
      <dgm:prSet/>
      <dgm:spPr/>
      <dgm:t>
        <a:bodyPr/>
        <a:lstStyle/>
        <a:p>
          <a:endParaRPr lang="ru-RU"/>
        </a:p>
      </dgm:t>
    </dgm:pt>
    <dgm:pt modelId="{08170AFC-8E89-4179-A96D-636AFFD8C3F3}" type="parTrans" cxnId="{A00878C0-A87A-42B9-83D7-EE8880E34935}">
      <dgm:prSet/>
      <dgm:spPr/>
      <dgm:t>
        <a:bodyPr/>
        <a:lstStyle/>
        <a:p>
          <a:endParaRPr lang="ru-RU"/>
        </a:p>
      </dgm:t>
    </dgm:pt>
    <dgm:pt modelId="{62E153EB-408C-4CB3-B6CA-2A439518E14B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9F9F7AF-4DAB-4B6C-A26F-22C945FB8A80}" type="sibTrans" cxnId="{54059384-7D56-4783-9E6B-CB7051B26B45}">
      <dgm:prSet/>
      <dgm:spPr/>
      <dgm:t>
        <a:bodyPr/>
        <a:lstStyle/>
        <a:p>
          <a:endParaRPr lang="ru-RU"/>
        </a:p>
      </dgm:t>
    </dgm:pt>
    <dgm:pt modelId="{77DF95E1-3397-43CE-99EF-E82D1E9B2066}" type="parTrans" cxnId="{54059384-7D56-4783-9E6B-CB7051B26B45}">
      <dgm:prSet/>
      <dgm:spPr/>
      <dgm:t>
        <a:bodyPr/>
        <a:lstStyle/>
        <a:p>
          <a:endParaRPr lang="ru-RU"/>
        </a:p>
      </dgm:t>
    </dgm:pt>
    <dgm:pt modelId="{9F96D360-CB55-48DB-9778-BF90DCE1129E}">
      <dgm:prSet phldrT="[Текст]"/>
      <dgm:spPr>
        <a:gradFill rotWithShape="0">
          <a:gsLst>
            <a:gs pos="0">
              <a:schemeClr val="accent4">
                <a:lumMod val="7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286A4893-ECEC-4EFE-BAC3-3F1C84511E21}" type="sibTrans" cxnId="{ABB8D3AC-32ED-44B8-98D1-601987ACC1D1}">
      <dgm:prSet/>
      <dgm:spPr/>
      <dgm:t>
        <a:bodyPr/>
        <a:lstStyle/>
        <a:p>
          <a:endParaRPr lang="ru-RU"/>
        </a:p>
      </dgm:t>
    </dgm:pt>
    <dgm:pt modelId="{BC4B6763-2F33-4CCB-B9CC-377BBD0F0800}" type="parTrans" cxnId="{ABB8D3AC-32ED-44B8-98D1-601987ACC1D1}">
      <dgm:prSet/>
      <dgm:spPr/>
      <dgm:t>
        <a:bodyPr/>
        <a:lstStyle/>
        <a:p>
          <a:endParaRPr lang="ru-RU"/>
        </a:p>
      </dgm:t>
    </dgm:pt>
    <dgm:pt modelId="{D2A69AB7-A0A6-4501-95CD-2902A3384DE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B4AB27D7-F679-4C2F-B351-354C992C8F30}" type="sibTrans" cxnId="{BDBC8127-C9A5-4636-AF0A-79E42F53D923}">
      <dgm:prSet/>
      <dgm:spPr/>
      <dgm:t>
        <a:bodyPr/>
        <a:lstStyle/>
        <a:p>
          <a:endParaRPr lang="ru-RU"/>
        </a:p>
      </dgm:t>
    </dgm:pt>
    <dgm:pt modelId="{9DEE7B50-C1CB-48D2-999B-DF1098A88396}" type="parTrans" cxnId="{BDBC8127-C9A5-4636-AF0A-79E42F53D923}">
      <dgm:prSet/>
      <dgm:spPr/>
      <dgm:t>
        <a:bodyPr/>
        <a:lstStyle/>
        <a:p>
          <a:endParaRPr lang="ru-RU"/>
        </a:p>
      </dgm:t>
    </dgm:pt>
    <dgm:pt modelId="{637E412C-91EE-486E-8354-15F2384BE3EA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021BE46-16AF-4372-B2A0-67875E2C82CF}" type="parTrans" cxnId="{EA60BD94-54CE-450D-A117-19A3057D3DE3}">
      <dgm:prSet/>
      <dgm:spPr/>
      <dgm:t>
        <a:bodyPr/>
        <a:lstStyle/>
        <a:p>
          <a:endParaRPr lang="ru-RU"/>
        </a:p>
      </dgm:t>
    </dgm:pt>
    <dgm:pt modelId="{6923DAD3-03A3-4184-9D76-6CCF9386A60A}" type="sibTrans" cxnId="{EA60BD94-54CE-450D-A117-19A3057D3DE3}">
      <dgm:prSet/>
      <dgm:spPr/>
      <dgm:t>
        <a:bodyPr/>
        <a:lstStyle/>
        <a:p>
          <a:endParaRPr lang="ru-RU"/>
        </a:p>
      </dgm:t>
    </dgm:pt>
    <dgm:pt modelId="{D63A74EC-A1EC-4823-AB28-835C2DE63D58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8D513BD1-7137-4BB2-A1F4-1B02EFB0F34F}" type="parTrans" cxnId="{A5BC18A6-1C74-45AC-A35E-DB57538BF8E8}">
      <dgm:prSet/>
      <dgm:spPr/>
      <dgm:t>
        <a:bodyPr/>
        <a:lstStyle/>
        <a:p>
          <a:endParaRPr lang="ru-RU"/>
        </a:p>
      </dgm:t>
    </dgm:pt>
    <dgm:pt modelId="{791BBDCE-20BF-42D5-A05C-65C02968CEA7}" type="sibTrans" cxnId="{A5BC18A6-1C74-45AC-A35E-DB57538BF8E8}">
      <dgm:prSet/>
      <dgm:spPr/>
      <dgm:t>
        <a:bodyPr/>
        <a:lstStyle/>
        <a:p>
          <a:endParaRPr lang="ru-RU"/>
        </a:p>
      </dgm:t>
    </dgm:pt>
    <dgm:pt modelId="{4B1A8440-411B-4A5D-AFC7-3583C59ADD0E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082CE592-953F-441B-B0C2-F864433A8493}" type="parTrans" cxnId="{C76B1FDD-1515-4548-A84A-CDE5C2B70761}">
      <dgm:prSet/>
      <dgm:spPr/>
      <dgm:t>
        <a:bodyPr/>
        <a:lstStyle/>
        <a:p>
          <a:endParaRPr lang="ru-RU"/>
        </a:p>
      </dgm:t>
    </dgm:pt>
    <dgm:pt modelId="{0D0679BE-35CF-4C4A-B8A9-7CB6E4D6163D}" type="sibTrans" cxnId="{C76B1FDD-1515-4548-A84A-CDE5C2B70761}">
      <dgm:prSet/>
      <dgm:spPr/>
      <dgm:t>
        <a:bodyPr/>
        <a:lstStyle/>
        <a:p>
          <a:endParaRPr lang="ru-RU"/>
        </a:p>
      </dgm:t>
    </dgm:pt>
    <dgm:pt modelId="{90B43A1C-85AB-40E4-9687-2313E85E0399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E9924FC7-EF29-492B-B0FE-E3B61C99864B}" type="sibTrans" cxnId="{E3209E33-E5E7-49D7-A614-E18C032857AF}">
      <dgm:prSet/>
      <dgm:spPr/>
      <dgm:t>
        <a:bodyPr/>
        <a:lstStyle/>
        <a:p>
          <a:endParaRPr lang="ru-RU"/>
        </a:p>
      </dgm:t>
    </dgm:pt>
    <dgm:pt modelId="{CCCDC2A1-B573-48DB-AE6D-1F76901F1671}" type="parTrans" cxnId="{E3209E33-E5E7-49D7-A614-E18C032857AF}">
      <dgm:prSet/>
      <dgm:spPr/>
      <dgm:t>
        <a:bodyPr/>
        <a:lstStyle/>
        <a:p>
          <a:endParaRPr lang="ru-RU"/>
        </a:p>
      </dgm:t>
    </dgm:pt>
    <dgm:pt modelId="{420BA717-63F2-4ED1-9193-BDF0AD7BC7EB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93B10FAD-F9FB-447F-AB26-67CC3C3A8B52}" type="sibTrans" cxnId="{420E5929-73A4-4A38-8264-96367E09F888}">
      <dgm:prSet/>
      <dgm:spPr/>
      <dgm:t>
        <a:bodyPr/>
        <a:lstStyle/>
        <a:p>
          <a:endParaRPr lang="ru-RU"/>
        </a:p>
      </dgm:t>
    </dgm:pt>
    <dgm:pt modelId="{A8FC0520-4E1C-47C9-9459-5A566E2A3269}" type="parTrans" cxnId="{420E5929-73A4-4A38-8264-96367E09F888}">
      <dgm:prSet/>
      <dgm:spPr/>
      <dgm:t>
        <a:bodyPr/>
        <a:lstStyle/>
        <a:p>
          <a:endParaRPr lang="ru-RU"/>
        </a:p>
      </dgm:t>
    </dgm:pt>
    <dgm:pt modelId="{8B82EA68-B59A-424E-9756-C221A13DB47F}" type="pres">
      <dgm:prSet presAssocID="{6B4A9C71-5243-4375-98C7-BA189146832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72E44C-8498-48F8-9652-E5DD6AC5818D}" type="pres">
      <dgm:prSet presAssocID="{6F647F05-65E5-443B-9310-4AF895EEC1B0}" presName="centerShape" presStyleLbl="node0" presStyleIdx="0" presStyleCnt="1" custScaleX="172936" custScaleY="164604" custLinFactNeighborX="-908" custLinFactNeighborY="1704"/>
      <dgm:spPr/>
      <dgm:t>
        <a:bodyPr/>
        <a:lstStyle/>
        <a:p>
          <a:endParaRPr lang="ru-RU"/>
        </a:p>
      </dgm:t>
    </dgm:pt>
    <dgm:pt modelId="{4731EA70-1FA8-49F5-A6BF-4AE9CB97C303}" type="pres">
      <dgm:prSet presAssocID="{8D513BD1-7137-4BB2-A1F4-1B02EFB0F34F}" presName="parTrans" presStyleLbl="sibTrans2D1" presStyleIdx="0" presStyleCnt="11"/>
      <dgm:spPr/>
      <dgm:t>
        <a:bodyPr/>
        <a:lstStyle/>
        <a:p>
          <a:endParaRPr lang="ru-RU"/>
        </a:p>
      </dgm:t>
    </dgm:pt>
    <dgm:pt modelId="{8D15C70B-27DC-4BC4-8B54-1A6B8CC1DBC1}" type="pres">
      <dgm:prSet presAssocID="{8D513BD1-7137-4BB2-A1F4-1B02EFB0F34F}" presName="connectorText" presStyleLbl="sibTrans2D1" presStyleIdx="0" presStyleCnt="11"/>
      <dgm:spPr/>
      <dgm:t>
        <a:bodyPr/>
        <a:lstStyle/>
        <a:p>
          <a:endParaRPr lang="ru-RU"/>
        </a:p>
      </dgm:t>
    </dgm:pt>
    <dgm:pt modelId="{E2EC1D87-F728-458A-8AB1-7A3D78F9D25E}" type="pres">
      <dgm:prSet presAssocID="{D63A74EC-A1EC-4823-AB28-835C2DE63D58}" presName="node" presStyleLbl="node1" presStyleIdx="0" presStyleCnt="11" custRadScaleRad="85468" custRadScaleInc="-996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222DD-64BD-4A89-BBB9-2B80D8318D4A}" type="pres">
      <dgm:prSet presAssocID="{082CE592-953F-441B-B0C2-F864433A8493}" presName="parTrans" presStyleLbl="sibTrans2D1" presStyleIdx="1" presStyleCnt="11"/>
      <dgm:spPr/>
      <dgm:t>
        <a:bodyPr/>
        <a:lstStyle/>
        <a:p>
          <a:endParaRPr lang="ru-RU"/>
        </a:p>
      </dgm:t>
    </dgm:pt>
    <dgm:pt modelId="{839DF450-14DD-4280-9AEE-DA73938E9B9D}" type="pres">
      <dgm:prSet presAssocID="{082CE592-953F-441B-B0C2-F864433A8493}" presName="connectorText" presStyleLbl="sibTrans2D1" presStyleIdx="1" presStyleCnt="11"/>
      <dgm:spPr/>
      <dgm:t>
        <a:bodyPr/>
        <a:lstStyle/>
        <a:p>
          <a:endParaRPr lang="ru-RU"/>
        </a:p>
      </dgm:t>
    </dgm:pt>
    <dgm:pt modelId="{73BC26A8-8D0F-45E6-9E3B-37EADD227262}" type="pres">
      <dgm:prSet presAssocID="{4B1A8440-411B-4A5D-AFC7-3583C59ADD0E}" presName="node" presStyleLbl="node1" presStyleIdx="1" presStyleCnt="11" custRadScaleRad="88245" custRadScaleInc="-226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93DE9-E67A-4CE1-BC6B-5C458B1137B0}" type="pres">
      <dgm:prSet presAssocID="{C021BE46-16AF-4372-B2A0-67875E2C82CF}" presName="parTrans" presStyleLbl="sibTrans2D1" presStyleIdx="2" presStyleCnt="11"/>
      <dgm:spPr/>
      <dgm:t>
        <a:bodyPr/>
        <a:lstStyle/>
        <a:p>
          <a:endParaRPr lang="ru-RU"/>
        </a:p>
      </dgm:t>
    </dgm:pt>
    <dgm:pt modelId="{DA660ED5-C4B7-4208-928A-B8DD66837486}" type="pres">
      <dgm:prSet presAssocID="{C021BE46-16AF-4372-B2A0-67875E2C82CF}" presName="connectorText" presStyleLbl="sibTrans2D1" presStyleIdx="2" presStyleCnt="11"/>
      <dgm:spPr/>
      <dgm:t>
        <a:bodyPr/>
        <a:lstStyle/>
        <a:p>
          <a:endParaRPr lang="ru-RU"/>
        </a:p>
      </dgm:t>
    </dgm:pt>
    <dgm:pt modelId="{D8B200F5-4D07-49B2-A587-C2FE6CEC49F8}" type="pres">
      <dgm:prSet presAssocID="{637E412C-91EE-486E-8354-15F2384BE3EA}" presName="node" presStyleLbl="node1" presStyleIdx="2" presStyleCnt="11" custRadScaleRad="91136" custRadScaleInc="341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EAB10C-E176-4610-B2C6-BE8F83AD0F9B}" type="pres">
      <dgm:prSet presAssocID="{A8FC0520-4E1C-47C9-9459-5A566E2A3269}" presName="parTrans" presStyleLbl="sibTrans2D1" presStyleIdx="3" presStyleCnt="11" custLinFactNeighborX="38069" custLinFactNeighborY="85905"/>
      <dgm:spPr/>
      <dgm:t>
        <a:bodyPr/>
        <a:lstStyle/>
        <a:p>
          <a:endParaRPr lang="ru-RU"/>
        </a:p>
      </dgm:t>
    </dgm:pt>
    <dgm:pt modelId="{47F0322C-5978-482D-A409-1280E22C6D82}" type="pres">
      <dgm:prSet presAssocID="{A8FC0520-4E1C-47C9-9459-5A566E2A3269}" presName="connectorText" presStyleLbl="sibTrans2D1" presStyleIdx="3" presStyleCnt="11"/>
      <dgm:spPr/>
      <dgm:t>
        <a:bodyPr/>
        <a:lstStyle/>
        <a:p>
          <a:endParaRPr lang="ru-RU"/>
        </a:p>
      </dgm:t>
    </dgm:pt>
    <dgm:pt modelId="{FFE63D16-C443-42C8-BB30-4CA61876A647}" type="pres">
      <dgm:prSet presAssocID="{420BA717-63F2-4ED1-9193-BDF0AD7BC7EB}" presName="node" presStyleLbl="node1" presStyleIdx="3" presStyleCnt="11" custRadScaleRad="2786" custRadScaleInc="-8786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81485E-E38C-4518-A609-8D1D62CF917B}" type="pres">
      <dgm:prSet presAssocID="{CCCDC2A1-B573-48DB-AE6D-1F76901F1671}" presName="parTrans" presStyleLbl="sibTrans2D1" presStyleIdx="4" presStyleCnt="11"/>
      <dgm:spPr/>
      <dgm:t>
        <a:bodyPr/>
        <a:lstStyle/>
        <a:p>
          <a:endParaRPr lang="ru-RU"/>
        </a:p>
      </dgm:t>
    </dgm:pt>
    <dgm:pt modelId="{DB024BEC-8C88-4F07-BCA5-811E266A083B}" type="pres">
      <dgm:prSet presAssocID="{CCCDC2A1-B573-48DB-AE6D-1F76901F1671}" presName="connectorText" presStyleLbl="sibTrans2D1" presStyleIdx="4" presStyleCnt="11"/>
      <dgm:spPr/>
      <dgm:t>
        <a:bodyPr/>
        <a:lstStyle/>
        <a:p>
          <a:endParaRPr lang="ru-RU"/>
        </a:p>
      </dgm:t>
    </dgm:pt>
    <dgm:pt modelId="{0A6C1809-69AA-4BA6-8257-5A11C3557B45}" type="pres">
      <dgm:prSet presAssocID="{90B43A1C-85AB-40E4-9687-2313E85E0399}" presName="node" presStyleLbl="node1" presStyleIdx="4" presStyleCnt="11" custRadScaleRad="95992" custRadScaleInc="-1138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50D33-9BD9-4D37-A533-789F5554AFB5}" type="pres">
      <dgm:prSet presAssocID="{6598F354-400C-439C-BDD5-729D663E252E}" presName="parTrans" presStyleLbl="sibTrans2D1" presStyleIdx="5" presStyleCnt="11"/>
      <dgm:spPr/>
      <dgm:t>
        <a:bodyPr/>
        <a:lstStyle/>
        <a:p>
          <a:endParaRPr lang="ru-RU"/>
        </a:p>
      </dgm:t>
    </dgm:pt>
    <dgm:pt modelId="{F326903B-AF5C-41D9-A950-9DE60C069BDF}" type="pres">
      <dgm:prSet presAssocID="{6598F354-400C-439C-BDD5-729D663E252E}" presName="connectorText" presStyleLbl="sibTrans2D1" presStyleIdx="5" presStyleCnt="11"/>
      <dgm:spPr/>
      <dgm:t>
        <a:bodyPr/>
        <a:lstStyle/>
        <a:p>
          <a:endParaRPr lang="ru-RU"/>
        </a:p>
      </dgm:t>
    </dgm:pt>
    <dgm:pt modelId="{EB1C3899-7B42-47CD-912B-DD035472498D}" type="pres">
      <dgm:prSet presAssocID="{AA0A2BD5-A368-4F17-8E9D-23F1FC377812}" presName="node" presStyleLbl="node1" presStyleIdx="5" presStyleCnt="11" custScaleY="105577" custRadScaleRad="93366" custRadScaleInc="-469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5553CB-2478-4421-B002-5FA728364A78}" type="pres">
      <dgm:prSet presAssocID="{9DEE7B50-C1CB-48D2-999B-DF1098A88396}" presName="parTrans" presStyleLbl="sibTrans2D1" presStyleIdx="6" presStyleCnt="11"/>
      <dgm:spPr/>
      <dgm:t>
        <a:bodyPr/>
        <a:lstStyle/>
        <a:p>
          <a:endParaRPr lang="ru-RU"/>
        </a:p>
      </dgm:t>
    </dgm:pt>
    <dgm:pt modelId="{881BA4B6-6173-4BE7-ACB0-127409627ABA}" type="pres">
      <dgm:prSet presAssocID="{9DEE7B50-C1CB-48D2-999B-DF1098A88396}" presName="connectorText" presStyleLbl="sibTrans2D1" presStyleIdx="6" presStyleCnt="11"/>
      <dgm:spPr/>
      <dgm:t>
        <a:bodyPr/>
        <a:lstStyle/>
        <a:p>
          <a:endParaRPr lang="ru-RU"/>
        </a:p>
      </dgm:t>
    </dgm:pt>
    <dgm:pt modelId="{FED909B6-8F19-4D98-AAC2-EBEEF4830C2B}" type="pres">
      <dgm:prSet presAssocID="{D2A69AB7-A0A6-4501-95CD-2902A3384DE3}" presName="node" presStyleLbl="node1" presStyleIdx="6" presStyleCnt="11" custRadScaleRad="93638" custRadScaleInc="265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B7EB92-DF16-476D-BB87-6C0D26E26F61}" type="pres">
      <dgm:prSet presAssocID="{BC4B6763-2F33-4CCB-B9CC-377BBD0F0800}" presName="parTrans" presStyleLbl="sibTrans2D1" presStyleIdx="7" presStyleCnt="11"/>
      <dgm:spPr/>
      <dgm:t>
        <a:bodyPr/>
        <a:lstStyle/>
        <a:p>
          <a:endParaRPr lang="ru-RU"/>
        </a:p>
      </dgm:t>
    </dgm:pt>
    <dgm:pt modelId="{E3A5A4EE-729B-477E-AEA8-7FC61FA6B941}" type="pres">
      <dgm:prSet presAssocID="{BC4B6763-2F33-4CCB-B9CC-377BBD0F0800}" presName="connectorText" presStyleLbl="sibTrans2D1" presStyleIdx="7" presStyleCnt="11"/>
      <dgm:spPr/>
      <dgm:t>
        <a:bodyPr/>
        <a:lstStyle/>
        <a:p>
          <a:endParaRPr lang="ru-RU"/>
        </a:p>
      </dgm:t>
    </dgm:pt>
    <dgm:pt modelId="{69EA0517-EDCB-4CEB-899F-D56DCF7B4404}" type="pres">
      <dgm:prSet presAssocID="{9F96D360-CB55-48DB-9778-BF90DCE1129E}" presName="node" presStyleLbl="node1" presStyleIdx="7" presStyleCnt="11" custRadScaleRad="92995" custRadScaleInc="533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35AEB-3A20-4DC3-9A60-032AB2743B03}" type="pres">
      <dgm:prSet presAssocID="{77DF95E1-3397-43CE-99EF-E82D1E9B2066}" presName="parTrans" presStyleLbl="sibTrans2D1" presStyleIdx="8" presStyleCnt="11"/>
      <dgm:spPr/>
      <dgm:t>
        <a:bodyPr/>
        <a:lstStyle/>
        <a:p>
          <a:endParaRPr lang="ru-RU"/>
        </a:p>
      </dgm:t>
    </dgm:pt>
    <dgm:pt modelId="{4273F29E-B93C-44D6-A671-FCDC77ED9BA3}" type="pres">
      <dgm:prSet presAssocID="{77DF95E1-3397-43CE-99EF-E82D1E9B2066}" presName="connectorText" presStyleLbl="sibTrans2D1" presStyleIdx="8" presStyleCnt="11"/>
      <dgm:spPr/>
      <dgm:t>
        <a:bodyPr/>
        <a:lstStyle/>
        <a:p>
          <a:endParaRPr lang="ru-RU"/>
        </a:p>
      </dgm:t>
    </dgm:pt>
    <dgm:pt modelId="{83F11675-07D9-406F-853D-13FD28BBB805}" type="pres">
      <dgm:prSet presAssocID="{62E153EB-408C-4CB3-B6CA-2A439518E14B}" presName="node" presStyleLbl="node1" presStyleIdx="8" presStyleCnt="11" custRadScaleRad="20821" custRadScaleInc="-549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7FC25-052B-426A-9E06-117E992234F6}" type="pres">
      <dgm:prSet presAssocID="{08170AFC-8E89-4179-A96D-636AFFD8C3F3}" presName="parTrans" presStyleLbl="sibTrans2D1" presStyleIdx="9" presStyleCnt="11"/>
      <dgm:spPr/>
      <dgm:t>
        <a:bodyPr/>
        <a:lstStyle/>
        <a:p>
          <a:endParaRPr lang="ru-RU"/>
        </a:p>
      </dgm:t>
    </dgm:pt>
    <dgm:pt modelId="{53D78D63-5F88-4163-9535-46A64127BD3A}" type="pres">
      <dgm:prSet presAssocID="{08170AFC-8E89-4179-A96D-636AFFD8C3F3}" presName="connectorText" presStyleLbl="sibTrans2D1" presStyleIdx="9" presStyleCnt="11"/>
      <dgm:spPr/>
      <dgm:t>
        <a:bodyPr/>
        <a:lstStyle/>
        <a:p>
          <a:endParaRPr lang="ru-RU"/>
        </a:p>
      </dgm:t>
    </dgm:pt>
    <dgm:pt modelId="{EDA34655-9131-4731-957F-5382F53A0660}" type="pres">
      <dgm:prSet presAssocID="{D78F1D4C-A2EF-4C56-940B-FB3F18A7298D}" presName="node" presStyleLbl="node1" presStyleIdx="9" presStyleCnt="11" custRadScaleRad="89574" custRadScaleInc="-1260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3B84E4-4A31-43DB-B3BF-8E8EF2B79F2D}" type="pres">
      <dgm:prSet presAssocID="{66E51CD7-05D6-4658-BDAA-92C6F3E19708}" presName="parTrans" presStyleLbl="sibTrans2D1" presStyleIdx="10" presStyleCnt="11"/>
      <dgm:spPr/>
      <dgm:t>
        <a:bodyPr/>
        <a:lstStyle/>
        <a:p>
          <a:endParaRPr lang="ru-RU"/>
        </a:p>
      </dgm:t>
    </dgm:pt>
    <dgm:pt modelId="{C47D9E4B-AD47-4E79-B529-9B264E8F4F6B}" type="pres">
      <dgm:prSet presAssocID="{66E51CD7-05D6-4658-BDAA-92C6F3E19708}" presName="connectorText" presStyleLbl="sibTrans2D1" presStyleIdx="10" presStyleCnt="11"/>
      <dgm:spPr/>
      <dgm:t>
        <a:bodyPr/>
        <a:lstStyle/>
        <a:p>
          <a:endParaRPr lang="ru-RU"/>
        </a:p>
      </dgm:t>
    </dgm:pt>
    <dgm:pt modelId="{E0AC84DD-2093-416F-85DE-E547FE520660}" type="pres">
      <dgm:prSet presAssocID="{3BA0FA79-0F0A-4F39-8C6F-85BF113366C3}" presName="node" presStyleLbl="node1" presStyleIdx="10" presStyleCnt="11" custRadScaleRad="92311" custRadScaleInc="-1118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85EF47-1048-45D5-B83E-776A9EFDFC5F}" type="presOf" srcId="{3BA0FA79-0F0A-4F39-8C6F-85BF113366C3}" destId="{E0AC84DD-2093-416F-85DE-E547FE520660}" srcOrd="0" destOrd="0" presId="urn:microsoft.com/office/officeart/2005/8/layout/radial5"/>
    <dgm:cxn modelId="{A9D858D9-7BC0-414D-B190-6BF6FBA4F170}" type="presOf" srcId="{082CE592-953F-441B-B0C2-F864433A8493}" destId="{A0E222DD-64BD-4A89-BBB9-2B80D8318D4A}" srcOrd="0" destOrd="0" presId="urn:microsoft.com/office/officeart/2005/8/layout/radial5"/>
    <dgm:cxn modelId="{4A189105-0239-4451-ACE0-D31E9CBF66B8}" srcId="{6F647F05-65E5-443B-9310-4AF895EEC1B0}" destId="{3BA0FA79-0F0A-4F39-8C6F-85BF113366C3}" srcOrd="10" destOrd="0" parTransId="{66E51CD7-05D6-4658-BDAA-92C6F3E19708}" sibTransId="{3F86135B-3CC7-4CEB-B411-92453A9354E3}"/>
    <dgm:cxn modelId="{C76B1FDD-1515-4548-A84A-CDE5C2B70761}" srcId="{6F647F05-65E5-443B-9310-4AF895EEC1B0}" destId="{4B1A8440-411B-4A5D-AFC7-3583C59ADD0E}" srcOrd="1" destOrd="0" parTransId="{082CE592-953F-441B-B0C2-F864433A8493}" sibTransId="{0D0679BE-35CF-4C4A-B8A9-7CB6E4D6163D}"/>
    <dgm:cxn modelId="{BDBC8127-C9A5-4636-AF0A-79E42F53D923}" srcId="{6F647F05-65E5-443B-9310-4AF895EEC1B0}" destId="{D2A69AB7-A0A6-4501-95CD-2902A3384DE3}" srcOrd="6" destOrd="0" parTransId="{9DEE7B50-C1CB-48D2-999B-DF1098A88396}" sibTransId="{B4AB27D7-F679-4C2F-B351-354C992C8F30}"/>
    <dgm:cxn modelId="{B6AB3CAB-7EFF-486D-8EE3-77D78E40FC2E}" type="presOf" srcId="{AA0A2BD5-A368-4F17-8E9D-23F1FC377812}" destId="{EB1C3899-7B42-47CD-912B-DD035472498D}" srcOrd="0" destOrd="0" presId="urn:microsoft.com/office/officeart/2005/8/layout/radial5"/>
    <dgm:cxn modelId="{D250811B-7D34-4DD0-8D15-5869D7B4A584}" type="presOf" srcId="{9F96D360-CB55-48DB-9778-BF90DCE1129E}" destId="{69EA0517-EDCB-4CEB-899F-D56DCF7B4404}" srcOrd="0" destOrd="0" presId="urn:microsoft.com/office/officeart/2005/8/layout/radial5"/>
    <dgm:cxn modelId="{3D25E013-084B-433D-9DF1-35CE5DA6B05D}" type="presOf" srcId="{BC4B6763-2F33-4CCB-B9CC-377BBD0F0800}" destId="{A0B7EB92-DF16-476D-BB87-6C0D26E26F61}" srcOrd="0" destOrd="0" presId="urn:microsoft.com/office/officeart/2005/8/layout/radial5"/>
    <dgm:cxn modelId="{ABB8D3AC-32ED-44B8-98D1-601987ACC1D1}" srcId="{6F647F05-65E5-443B-9310-4AF895EEC1B0}" destId="{9F96D360-CB55-48DB-9778-BF90DCE1129E}" srcOrd="7" destOrd="0" parTransId="{BC4B6763-2F33-4CCB-B9CC-377BBD0F0800}" sibTransId="{286A4893-ECEC-4EFE-BAC3-3F1C84511E21}"/>
    <dgm:cxn modelId="{C319AC8E-E344-4CD7-9F06-4CF6D3DDD73E}" type="presOf" srcId="{9DEE7B50-C1CB-48D2-999B-DF1098A88396}" destId="{2F5553CB-2478-4421-B002-5FA728364A78}" srcOrd="0" destOrd="0" presId="urn:microsoft.com/office/officeart/2005/8/layout/radial5"/>
    <dgm:cxn modelId="{A5BC18A6-1C74-45AC-A35E-DB57538BF8E8}" srcId="{6F647F05-65E5-443B-9310-4AF895EEC1B0}" destId="{D63A74EC-A1EC-4823-AB28-835C2DE63D58}" srcOrd="0" destOrd="0" parTransId="{8D513BD1-7137-4BB2-A1F4-1B02EFB0F34F}" sibTransId="{791BBDCE-20BF-42D5-A05C-65C02968CEA7}"/>
    <dgm:cxn modelId="{935768B0-995D-4B18-9452-7F63A52E3689}" type="presOf" srcId="{BC4B6763-2F33-4CCB-B9CC-377BBD0F0800}" destId="{E3A5A4EE-729B-477E-AEA8-7FC61FA6B941}" srcOrd="1" destOrd="0" presId="urn:microsoft.com/office/officeart/2005/8/layout/radial5"/>
    <dgm:cxn modelId="{CD569830-F107-48A6-999A-B662353D9F66}" type="presOf" srcId="{D63A74EC-A1EC-4823-AB28-835C2DE63D58}" destId="{E2EC1D87-F728-458A-8AB1-7A3D78F9D25E}" srcOrd="0" destOrd="0" presId="urn:microsoft.com/office/officeart/2005/8/layout/radial5"/>
    <dgm:cxn modelId="{F0CB6C9E-2410-4197-B13E-B55C47E17188}" type="presOf" srcId="{62E153EB-408C-4CB3-B6CA-2A439518E14B}" destId="{83F11675-07D9-406F-853D-13FD28BBB805}" srcOrd="0" destOrd="0" presId="urn:microsoft.com/office/officeart/2005/8/layout/radial5"/>
    <dgm:cxn modelId="{774290B4-6683-4746-BFEB-3D8F123D49C6}" type="presOf" srcId="{C021BE46-16AF-4372-B2A0-67875E2C82CF}" destId="{06F93DE9-E67A-4CE1-BC6B-5C458B1137B0}" srcOrd="0" destOrd="0" presId="urn:microsoft.com/office/officeart/2005/8/layout/radial5"/>
    <dgm:cxn modelId="{8FB6357D-3EBE-43C0-8111-396473D1364D}" type="presOf" srcId="{77DF95E1-3397-43CE-99EF-E82D1E9B2066}" destId="{4273F29E-B93C-44D6-A671-FCDC77ED9BA3}" srcOrd="1" destOrd="0" presId="urn:microsoft.com/office/officeart/2005/8/layout/radial5"/>
    <dgm:cxn modelId="{420E5929-73A4-4A38-8264-96367E09F888}" srcId="{6F647F05-65E5-443B-9310-4AF895EEC1B0}" destId="{420BA717-63F2-4ED1-9193-BDF0AD7BC7EB}" srcOrd="3" destOrd="0" parTransId="{A8FC0520-4E1C-47C9-9459-5A566E2A3269}" sibTransId="{93B10FAD-F9FB-447F-AB26-67CC3C3A8B52}"/>
    <dgm:cxn modelId="{398F9632-767E-4555-B096-E662712B02B8}" type="presOf" srcId="{8D513BD1-7137-4BB2-A1F4-1B02EFB0F34F}" destId="{4731EA70-1FA8-49F5-A6BF-4AE9CB97C303}" srcOrd="0" destOrd="0" presId="urn:microsoft.com/office/officeart/2005/8/layout/radial5"/>
    <dgm:cxn modelId="{8E676EB2-7992-4D34-A0A8-F6F46D00CE5D}" type="presOf" srcId="{6598F354-400C-439C-BDD5-729D663E252E}" destId="{F326903B-AF5C-41D9-A950-9DE60C069BDF}" srcOrd="1" destOrd="0" presId="urn:microsoft.com/office/officeart/2005/8/layout/radial5"/>
    <dgm:cxn modelId="{835152CA-26A8-4CBF-B602-36014DD53F44}" type="presOf" srcId="{D78F1D4C-A2EF-4C56-940B-FB3F18A7298D}" destId="{EDA34655-9131-4731-957F-5382F53A0660}" srcOrd="0" destOrd="0" presId="urn:microsoft.com/office/officeart/2005/8/layout/radial5"/>
    <dgm:cxn modelId="{99DDF197-794E-4D3F-880C-AFD14AFBE5C1}" type="presOf" srcId="{CCCDC2A1-B573-48DB-AE6D-1F76901F1671}" destId="{DB024BEC-8C88-4F07-BCA5-811E266A083B}" srcOrd="1" destOrd="0" presId="urn:microsoft.com/office/officeart/2005/8/layout/radial5"/>
    <dgm:cxn modelId="{32D97315-77E1-4606-989F-BAAB75E4683D}" type="presOf" srcId="{C021BE46-16AF-4372-B2A0-67875E2C82CF}" destId="{DA660ED5-C4B7-4208-928A-B8DD66837486}" srcOrd="1" destOrd="0" presId="urn:microsoft.com/office/officeart/2005/8/layout/radial5"/>
    <dgm:cxn modelId="{48ECD170-E6C5-489E-A263-20CC615C17AB}" srcId="{6F647F05-65E5-443B-9310-4AF895EEC1B0}" destId="{AA0A2BD5-A368-4F17-8E9D-23F1FC377812}" srcOrd="5" destOrd="0" parTransId="{6598F354-400C-439C-BDD5-729D663E252E}" sibTransId="{0A69E1AC-CA25-4F66-967D-B64CF01B740F}"/>
    <dgm:cxn modelId="{E3209E33-E5E7-49D7-A614-E18C032857AF}" srcId="{6F647F05-65E5-443B-9310-4AF895EEC1B0}" destId="{90B43A1C-85AB-40E4-9687-2313E85E0399}" srcOrd="4" destOrd="0" parTransId="{CCCDC2A1-B573-48DB-AE6D-1F76901F1671}" sibTransId="{E9924FC7-EF29-492B-B0FE-E3B61C99864B}"/>
    <dgm:cxn modelId="{96973ED5-5467-4E2E-A68C-84409A9E0AF0}" type="presOf" srcId="{66E51CD7-05D6-4658-BDAA-92C6F3E19708}" destId="{553B84E4-4A31-43DB-B3BF-8E8EF2B79F2D}" srcOrd="0" destOrd="0" presId="urn:microsoft.com/office/officeart/2005/8/layout/radial5"/>
    <dgm:cxn modelId="{7A0DE140-5721-4BA5-ABE9-C48416034427}" type="presOf" srcId="{082CE592-953F-441B-B0C2-F864433A8493}" destId="{839DF450-14DD-4280-9AEE-DA73938E9B9D}" srcOrd="1" destOrd="0" presId="urn:microsoft.com/office/officeart/2005/8/layout/radial5"/>
    <dgm:cxn modelId="{A4A8EF36-7A12-47F2-9149-BEFF09EF0DA6}" type="presOf" srcId="{6598F354-400C-439C-BDD5-729D663E252E}" destId="{FA950D33-9BD9-4D37-A533-789F5554AFB5}" srcOrd="0" destOrd="0" presId="urn:microsoft.com/office/officeart/2005/8/layout/radial5"/>
    <dgm:cxn modelId="{0E8780C5-72F2-4674-BAE7-CDA1CA43DA85}" type="presOf" srcId="{8D513BD1-7137-4BB2-A1F4-1B02EFB0F34F}" destId="{8D15C70B-27DC-4BC4-8B54-1A6B8CC1DBC1}" srcOrd="1" destOrd="0" presId="urn:microsoft.com/office/officeart/2005/8/layout/radial5"/>
    <dgm:cxn modelId="{054F6DED-8584-4A33-AD65-5CDE57A34BA0}" type="presOf" srcId="{A8FC0520-4E1C-47C9-9459-5A566E2A3269}" destId="{E7EAB10C-E176-4610-B2C6-BE8F83AD0F9B}" srcOrd="0" destOrd="0" presId="urn:microsoft.com/office/officeart/2005/8/layout/radial5"/>
    <dgm:cxn modelId="{EA60BD94-54CE-450D-A117-19A3057D3DE3}" srcId="{6F647F05-65E5-443B-9310-4AF895EEC1B0}" destId="{637E412C-91EE-486E-8354-15F2384BE3EA}" srcOrd="2" destOrd="0" parTransId="{C021BE46-16AF-4372-B2A0-67875E2C82CF}" sibTransId="{6923DAD3-03A3-4184-9D76-6CCF9386A60A}"/>
    <dgm:cxn modelId="{424CD7DD-D3B9-415C-8467-0B3DBA3E0BF5}" type="presOf" srcId="{4B1A8440-411B-4A5D-AFC7-3583C59ADD0E}" destId="{73BC26A8-8D0F-45E6-9E3B-37EADD227262}" srcOrd="0" destOrd="0" presId="urn:microsoft.com/office/officeart/2005/8/layout/radial5"/>
    <dgm:cxn modelId="{FC5E4C9A-6A8D-4BAE-A96E-63E91E712A68}" type="presOf" srcId="{CCCDC2A1-B573-48DB-AE6D-1F76901F1671}" destId="{C481485E-E38C-4518-A609-8D1D62CF917B}" srcOrd="0" destOrd="0" presId="urn:microsoft.com/office/officeart/2005/8/layout/radial5"/>
    <dgm:cxn modelId="{A00878C0-A87A-42B9-83D7-EE8880E34935}" srcId="{6F647F05-65E5-443B-9310-4AF895EEC1B0}" destId="{D78F1D4C-A2EF-4C56-940B-FB3F18A7298D}" srcOrd="9" destOrd="0" parTransId="{08170AFC-8E89-4179-A96D-636AFFD8C3F3}" sibTransId="{3B6B2775-EA0D-4CA6-A4A3-0187E341F68C}"/>
    <dgm:cxn modelId="{AD44D41A-B5D7-4B67-9486-BC8F88165C45}" type="presOf" srcId="{08170AFC-8E89-4179-A96D-636AFFD8C3F3}" destId="{DF27FC25-052B-426A-9E06-117E992234F6}" srcOrd="0" destOrd="0" presId="urn:microsoft.com/office/officeart/2005/8/layout/radial5"/>
    <dgm:cxn modelId="{44DF3178-6817-4A4F-AD55-85C49AB21461}" type="presOf" srcId="{6B4A9C71-5243-4375-98C7-BA189146832B}" destId="{8B82EA68-B59A-424E-9756-C221A13DB47F}" srcOrd="0" destOrd="0" presId="urn:microsoft.com/office/officeart/2005/8/layout/radial5"/>
    <dgm:cxn modelId="{6A147E64-232E-4057-BDD5-9A9C9A754E8F}" type="presOf" srcId="{08170AFC-8E89-4179-A96D-636AFFD8C3F3}" destId="{53D78D63-5F88-4163-9535-46A64127BD3A}" srcOrd="1" destOrd="0" presId="urn:microsoft.com/office/officeart/2005/8/layout/radial5"/>
    <dgm:cxn modelId="{CEA54DB1-CE71-4186-B91E-641C9825B1E3}" type="presOf" srcId="{77DF95E1-3397-43CE-99EF-E82D1E9B2066}" destId="{7A035AEB-3A20-4DC3-9A60-032AB2743B03}" srcOrd="0" destOrd="0" presId="urn:microsoft.com/office/officeart/2005/8/layout/radial5"/>
    <dgm:cxn modelId="{48EEF666-727A-45D9-83C1-9CED11EA5E48}" type="presOf" srcId="{66E51CD7-05D6-4658-BDAA-92C6F3E19708}" destId="{C47D9E4B-AD47-4E79-B529-9B264E8F4F6B}" srcOrd="1" destOrd="0" presId="urn:microsoft.com/office/officeart/2005/8/layout/radial5"/>
    <dgm:cxn modelId="{6474C2E6-3D14-4A09-8218-397429CEADE8}" type="presOf" srcId="{637E412C-91EE-486E-8354-15F2384BE3EA}" destId="{D8B200F5-4D07-49B2-A587-C2FE6CEC49F8}" srcOrd="0" destOrd="0" presId="urn:microsoft.com/office/officeart/2005/8/layout/radial5"/>
    <dgm:cxn modelId="{F280695C-BCD4-44D5-BD42-7B1024E9C69E}" srcId="{6B4A9C71-5243-4375-98C7-BA189146832B}" destId="{6F647F05-65E5-443B-9310-4AF895EEC1B0}" srcOrd="0" destOrd="0" parTransId="{75BFC95B-EA58-4583-BC2B-08582B3ED8DC}" sibTransId="{FCC559A8-CB2E-461F-864E-CCB99C0FD9A4}"/>
    <dgm:cxn modelId="{89106504-9D0D-4982-BDA5-1ECAB0894F5E}" type="presOf" srcId="{420BA717-63F2-4ED1-9193-BDF0AD7BC7EB}" destId="{FFE63D16-C443-42C8-BB30-4CA61876A647}" srcOrd="0" destOrd="0" presId="urn:microsoft.com/office/officeart/2005/8/layout/radial5"/>
    <dgm:cxn modelId="{C6DF3159-D7C9-4E56-93F3-0A63E503624A}" type="presOf" srcId="{9DEE7B50-C1CB-48D2-999B-DF1098A88396}" destId="{881BA4B6-6173-4BE7-ACB0-127409627ABA}" srcOrd="1" destOrd="0" presId="urn:microsoft.com/office/officeart/2005/8/layout/radial5"/>
    <dgm:cxn modelId="{82295F81-E097-415C-9DAB-D5687189AD4C}" type="presOf" srcId="{6F647F05-65E5-443B-9310-4AF895EEC1B0}" destId="{ED72E44C-8498-48F8-9652-E5DD6AC5818D}" srcOrd="0" destOrd="0" presId="urn:microsoft.com/office/officeart/2005/8/layout/radial5"/>
    <dgm:cxn modelId="{7605237F-C190-4494-AB99-5C2642BE8FD2}" type="presOf" srcId="{D2A69AB7-A0A6-4501-95CD-2902A3384DE3}" destId="{FED909B6-8F19-4D98-AAC2-EBEEF4830C2B}" srcOrd="0" destOrd="0" presId="urn:microsoft.com/office/officeart/2005/8/layout/radial5"/>
    <dgm:cxn modelId="{86C1C407-6B76-47BE-9579-685BF7429CC1}" type="presOf" srcId="{A8FC0520-4E1C-47C9-9459-5A566E2A3269}" destId="{47F0322C-5978-482D-A409-1280E22C6D82}" srcOrd="1" destOrd="0" presId="urn:microsoft.com/office/officeart/2005/8/layout/radial5"/>
    <dgm:cxn modelId="{54059384-7D56-4783-9E6B-CB7051B26B45}" srcId="{6F647F05-65E5-443B-9310-4AF895EEC1B0}" destId="{62E153EB-408C-4CB3-B6CA-2A439518E14B}" srcOrd="8" destOrd="0" parTransId="{77DF95E1-3397-43CE-99EF-E82D1E9B2066}" sibTransId="{69F9F7AF-4DAB-4B6C-A26F-22C945FB8A80}"/>
    <dgm:cxn modelId="{07187B0D-1E1D-466E-B246-803DEA479789}" type="presOf" srcId="{90B43A1C-85AB-40E4-9687-2313E85E0399}" destId="{0A6C1809-69AA-4BA6-8257-5A11C3557B45}" srcOrd="0" destOrd="0" presId="urn:microsoft.com/office/officeart/2005/8/layout/radial5"/>
    <dgm:cxn modelId="{79C59C54-FE51-4DA9-80DD-34E582D71AF9}" type="presParOf" srcId="{8B82EA68-B59A-424E-9756-C221A13DB47F}" destId="{ED72E44C-8498-48F8-9652-E5DD6AC5818D}" srcOrd="0" destOrd="0" presId="urn:microsoft.com/office/officeart/2005/8/layout/radial5"/>
    <dgm:cxn modelId="{F2ECEE18-B146-4D9D-A66F-913A73E537D8}" type="presParOf" srcId="{8B82EA68-B59A-424E-9756-C221A13DB47F}" destId="{4731EA70-1FA8-49F5-A6BF-4AE9CB97C303}" srcOrd="1" destOrd="0" presId="urn:microsoft.com/office/officeart/2005/8/layout/radial5"/>
    <dgm:cxn modelId="{E7FEFA62-749B-4144-AF1D-1F2E55F51012}" type="presParOf" srcId="{4731EA70-1FA8-49F5-A6BF-4AE9CB97C303}" destId="{8D15C70B-27DC-4BC4-8B54-1A6B8CC1DBC1}" srcOrd="0" destOrd="0" presId="urn:microsoft.com/office/officeart/2005/8/layout/radial5"/>
    <dgm:cxn modelId="{2B4E3741-24BC-4281-A59E-E8824B6B2AFD}" type="presParOf" srcId="{8B82EA68-B59A-424E-9756-C221A13DB47F}" destId="{E2EC1D87-F728-458A-8AB1-7A3D78F9D25E}" srcOrd="2" destOrd="0" presId="urn:microsoft.com/office/officeart/2005/8/layout/radial5"/>
    <dgm:cxn modelId="{B2065513-FA83-4F3D-92F8-E017DE1F34A0}" type="presParOf" srcId="{8B82EA68-B59A-424E-9756-C221A13DB47F}" destId="{A0E222DD-64BD-4A89-BBB9-2B80D8318D4A}" srcOrd="3" destOrd="0" presId="urn:microsoft.com/office/officeart/2005/8/layout/radial5"/>
    <dgm:cxn modelId="{A9193990-292C-4088-83A4-2A4400C0351C}" type="presParOf" srcId="{A0E222DD-64BD-4A89-BBB9-2B80D8318D4A}" destId="{839DF450-14DD-4280-9AEE-DA73938E9B9D}" srcOrd="0" destOrd="0" presId="urn:microsoft.com/office/officeart/2005/8/layout/radial5"/>
    <dgm:cxn modelId="{E203CDD4-26F2-4A80-8F73-4579A41BBFA5}" type="presParOf" srcId="{8B82EA68-B59A-424E-9756-C221A13DB47F}" destId="{73BC26A8-8D0F-45E6-9E3B-37EADD227262}" srcOrd="4" destOrd="0" presId="urn:microsoft.com/office/officeart/2005/8/layout/radial5"/>
    <dgm:cxn modelId="{628C2343-1282-4E6A-99C2-C8CA39E8299F}" type="presParOf" srcId="{8B82EA68-B59A-424E-9756-C221A13DB47F}" destId="{06F93DE9-E67A-4CE1-BC6B-5C458B1137B0}" srcOrd="5" destOrd="0" presId="urn:microsoft.com/office/officeart/2005/8/layout/radial5"/>
    <dgm:cxn modelId="{2C2A3F16-A9D7-4648-8A4A-85F66CBC911B}" type="presParOf" srcId="{06F93DE9-E67A-4CE1-BC6B-5C458B1137B0}" destId="{DA660ED5-C4B7-4208-928A-B8DD66837486}" srcOrd="0" destOrd="0" presId="urn:microsoft.com/office/officeart/2005/8/layout/radial5"/>
    <dgm:cxn modelId="{5E8273C7-10AF-4513-999F-823999AEB285}" type="presParOf" srcId="{8B82EA68-B59A-424E-9756-C221A13DB47F}" destId="{D8B200F5-4D07-49B2-A587-C2FE6CEC49F8}" srcOrd="6" destOrd="0" presId="urn:microsoft.com/office/officeart/2005/8/layout/radial5"/>
    <dgm:cxn modelId="{E47B7C24-34CD-4E68-BED6-0E6C2F7FE10C}" type="presParOf" srcId="{8B82EA68-B59A-424E-9756-C221A13DB47F}" destId="{E7EAB10C-E176-4610-B2C6-BE8F83AD0F9B}" srcOrd="7" destOrd="0" presId="urn:microsoft.com/office/officeart/2005/8/layout/radial5"/>
    <dgm:cxn modelId="{0A321B3F-F9DC-4C4F-B986-E5D26FBAD344}" type="presParOf" srcId="{E7EAB10C-E176-4610-B2C6-BE8F83AD0F9B}" destId="{47F0322C-5978-482D-A409-1280E22C6D82}" srcOrd="0" destOrd="0" presId="urn:microsoft.com/office/officeart/2005/8/layout/radial5"/>
    <dgm:cxn modelId="{FDB66497-DCDC-436C-B7BB-F8F021618A23}" type="presParOf" srcId="{8B82EA68-B59A-424E-9756-C221A13DB47F}" destId="{FFE63D16-C443-42C8-BB30-4CA61876A647}" srcOrd="8" destOrd="0" presId="urn:microsoft.com/office/officeart/2005/8/layout/radial5"/>
    <dgm:cxn modelId="{BB6B12BA-0A64-40E7-A9F9-FDACED72BDFC}" type="presParOf" srcId="{8B82EA68-B59A-424E-9756-C221A13DB47F}" destId="{C481485E-E38C-4518-A609-8D1D62CF917B}" srcOrd="9" destOrd="0" presId="urn:microsoft.com/office/officeart/2005/8/layout/radial5"/>
    <dgm:cxn modelId="{567F9477-6A93-4F03-971B-C4E46B0F9B5B}" type="presParOf" srcId="{C481485E-E38C-4518-A609-8D1D62CF917B}" destId="{DB024BEC-8C88-4F07-BCA5-811E266A083B}" srcOrd="0" destOrd="0" presId="urn:microsoft.com/office/officeart/2005/8/layout/radial5"/>
    <dgm:cxn modelId="{A707997F-3A1A-455A-8B67-8A7BE877D558}" type="presParOf" srcId="{8B82EA68-B59A-424E-9756-C221A13DB47F}" destId="{0A6C1809-69AA-4BA6-8257-5A11C3557B45}" srcOrd="10" destOrd="0" presId="urn:microsoft.com/office/officeart/2005/8/layout/radial5"/>
    <dgm:cxn modelId="{1152DBDA-17DF-4B03-9A6A-DC6D57929E5A}" type="presParOf" srcId="{8B82EA68-B59A-424E-9756-C221A13DB47F}" destId="{FA950D33-9BD9-4D37-A533-789F5554AFB5}" srcOrd="11" destOrd="0" presId="urn:microsoft.com/office/officeart/2005/8/layout/radial5"/>
    <dgm:cxn modelId="{A57F11FD-A5EF-4581-A5B8-573CD036194D}" type="presParOf" srcId="{FA950D33-9BD9-4D37-A533-789F5554AFB5}" destId="{F326903B-AF5C-41D9-A950-9DE60C069BDF}" srcOrd="0" destOrd="0" presId="urn:microsoft.com/office/officeart/2005/8/layout/radial5"/>
    <dgm:cxn modelId="{3A9530CF-1954-4033-ADD0-9E3229D0BBEB}" type="presParOf" srcId="{8B82EA68-B59A-424E-9756-C221A13DB47F}" destId="{EB1C3899-7B42-47CD-912B-DD035472498D}" srcOrd="12" destOrd="0" presId="urn:microsoft.com/office/officeart/2005/8/layout/radial5"/>
    <dgm:cxn modelId="{CB4F4EA4-8F71-4D19-B8F0-BA6EA3A43028}" type="presParOf" srcId="{8B82EA68-B59A-424E-9756-C221A13DB47F}" destId="{2F5553CB-2478-4421-B002-5FA728364A78}" srcOrd="13" destOrd="0" presId="urn:microsoft.com/office/officeart/2005/8/layout/radial5"/>
    <dgm:cxn modelId="{3EBEEDE0-05E1-4DBC-9D29-13CC25E38FAC}" type="presParOf" srcId="{2F5553CB-2478-4421-B002-5FA728364A78}" destId="{881BA4B6-6173-4BE7-ACB0-127409627ABA}" srcOrd="0" destOrd="0" presId="urn:microsoft.com/office/officeart/2005/8/layout/radial5"/>
    <dgm:cxn modelId="{CB9A1D31-A21E-4F58-96C6-D93B3A85210E}" type="presParOf" srcId="{8B82EA68-B59A-424E-9756-C221A13DB47F}" destId="{FED909B6-8F19-4D98-AAC2-EBEEF4830C2B}" srcOrd="14" destOrd="0" presId="urn:microsoft.com/office/officeart/2005/8/layout/radial5"/>
    <dgm:cxn modelId="{E4198E33-798A-444B-8213-4F43DEB1ED91}" type="presParOf" srcId="{8B82EA68-B59A-424E-9756-C221A13DB47F}" destId="{A0B7EB92-DF16-476D-BB87-6C0D26E26F61}" srcOrd="15" destOrd="0" presId="urn:microsoft.com/office/officeart/2005/8/layout/radial5"/>
    <dgm:cxn modelId="{889D5922-88AB-47E2-B669-6B50E615AC4D}" type="presParOf" srcId="{A0B7EB92-DF16-476D-BB87-6C0D26E26F61}" destId="{E3A5A4EE-729B-477E-AEA8-7FC61FA6B941}" srcOrd="0" destOrd="0" presId="urn:microsoft.com/office/officeart/2005/8/layout/radial5"/>
    <dgm:cxn modelId="{38FE3246-E041-4315-BDEE-2D5360EE1F3C}" type="presParOf" srcId="{8B82EA68-B59A-424E-9756-C221A13DB47F}" destId="{69EA0517-EDCB-4CEB-899F-D56DCF7B4404}" srcOrd="16" destOrd="0" presId="urn:microsoft.com/office/officeart/2005/8/layout/radial5"/>
    <dgm:cxn modelId="{24C83B50-5721-4ABF-A0A9-B96708823FC8}" type="presParOf" srcId="{8B82EA68-B59A-424E-9756-C221A13DB47F}" destId="{7A035AEB-3A20-4DC3-9A60-032AB2743B03}" srcOrd="17" destOrd="0" presId="urn:microsoft.com/office/officeart/2005/8/layout/radial5"/>
    <dgm:cxn modelId="{363811E7-4483-41F0-A5A7-5B65DBC293FA}" type="presParOf" srcId="{7A035AEB-3A20-4DC3-9A60-032AB2743B03}" destId="{4273F29E-B93C-44D6-A671-FCDC77ED9BA3}" srcOrd="0" destOrd="0" presId="urn:microsoft.com/office/officeart/2005/8/layout/radial5"/>
    <dgm:cxn modelId="{C7383313-5280-4CBA-8C33-F968579B6DAC}" type="presParOf" srcId="{8B82EA68-B59A-424E-9756-C221A13DB47F}" destId="{83F11675-07D9-406F-853D-13FD28BBB805}" srcOrd="18" destOrd="0" presId="urn:microsoft.com/office/officeart/2005/8/layout/radial5"/>
    <dgm:cxn modelId="{21D47434-3C9D-4184-9D49-F0C5F091C30B}" type="presParOf" srcId="{8B82EA68-B59A-424E-9756-C221A13DB47F}" destId="{DF27FC25-052B-426A-9E06-117E992234F6}" srcOrd="19" destOrd="0" presId="urn:microsoft.com/office/officeart/2005/8/layout/radial5"/>
    <dgm:cxn modelId="{312D1707-59A6-4A8E-BC17-4073224E8CC0}" type="presParOf" srcId="{DF27FC25-052B-426A-9E06-117E992234F6}" destId="{53D78D63-5F88-4163-9535-46A64127BD3A}" srcOrd="0" destOrd="0" presId="urn:microsoft.com/office/officeart/2005/8/layout/radial5"/>
    <dgm:cxn modelId="{CFEEAC3C-0503-4F05-91AD-ADD19569AFFD}" type="presParOf" srcId="{8B82EA68-B59A-424E-9756-C221A13DB47F}" destId="{EDA34655-9131-4731-957F-5382F53A0660}" srcOrd="20" destOrd="0" presId="urn:microsoft.com/office/officeart/2005/8/layout/radial5"/>
    <dgm:cxn modelId="{2309444C-4F66-4752-ADE7-688C644C52EB}" type="presParOf" srcId="{8B82EA68-B59A-424E-9756-C221A13DB47F}" destId="{553B84E4-4A31-43DB-B3BF-8E8EF2B79F2D}" srcOrd="21" destOrd="0" presId="urn:microsoft.com/office/officeart/2005/8/layout/radial5"/>
    <dgm:cxn modelId="{2E4666A6-3EF2-477A-88A6-6F61595D1D1A}" type="presParOf" srcId="{553B84E4-4A31-43DB-B3BF-8E8EF2B79F2D}" destId="{C47D9E4B-AD47-4E79-B529-9B264E8F4F6B}" srcOrd="0" destOrd="0" presId="urn:microsoft.com/office/officeart/2005/8/layout/radial5"/>
    <dgm:cxn modelId="{5015C120-4823-49F6-B87E-C9C7F4D54DF7}" type="presParOf" srcId="{8B82EA68-B59A-424E-9756-C221A13DB47F}" destId="{E0AC84DD-2093-416F-85DE-E547FE520660}" srcOrd="2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FC38C0-F874-4D67-AF4E-5B61D8528333}">
      <dsp:nvSpPr>
        <dsp:cNvPr id="0" name=""/>
        <dsp:cNvSpPr/>
      </dsp:nvSpPr>
      <dsp:spPr>
        <a:xfrm>
          <a:off x="4338228" y="706168"/>
          <a:ext cx="3582659" cy="2947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352"/>
              </a:lnTo>
              <a:lnTo>
                <a:pt x="3582659" y="147352"/>
              </a:lnTo>
              <a:lnTo>
                <a:pt x="3582659" y="29470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8FBD44-D81E-49B1-AA21-CF1552747F22}">
      <dsp:nvSpPr>
        <dsp:cNvPr id="0" name=""/>
        <dsp:cNvSpPr/>
      </dsp:nvSpPr>
      <dsp:spPr>
        <a:xfrm>
          <a:off x="4338228" y="706168"/>
          <a:ext cx="1791329" cy="2947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352"/>
              </a:lnTo>
              <a:lnTo>
                <a:pt x="1791329" y="147352"/>
              </a:lnTo>
              <a:lnTo>
                <a:pt x="1791329" y="29470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16B8B8-EC00-4610-BCC6-ACE28551BF93}">
      <dsp:nvSpPr>
        <dsp:cNvPr id="0" name=""/>
        <dsp:cNvSpPr/>
      </dsp:nvSpPr>
      <dsp:spPr>
        <a:xfrm>
          <a:off x="4292508" y="706168"/>
          <a:ext cx="91440" cy="2947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470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131694-B3C1-48DA-9A89-0ED8F63CDD47}">
      <dsp:nvSpPr>
        <dsp:cNvPr id="0" name=""/>
        <dsp:cNvSpPr/>
      </dsp:nvSpPr>
      <dsp:spPr>
        <a:xfrm>
          <a:off x="2546898" y="706168"/>
          <a:ext cx="1791329" cy="294705"/>
        </a:xfrm>
        <a:custGeom>
          <a:avLst/>
          <a:gdLst/>
          <a:ahLst/>
          <a:cxnLst/>
          <a:rect l="0" t="0" r="0" b="0"/>
          <a:pathLst>
            <a:path>
              <a:moveTo>
                <a:pt x="1791329" y="0"/>
              </a:moveTo>
              <a:lnTo>
                <a:pt x="1791329" y="147352"/>
              </a:lnTo>
              <a:lnTo>
                <a:pt x="0" y="147352"/>
              </a:lnTo>
              <a:lnTo>
                <a:pt x="0" y="29470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FDE77F-0DE1-4507-9AB4-E4873006176F}">
      <dsp:nvSpPr>
        <dsp:cNvPr id="0" name=""/>
        <dsp:cNvSpPr/>
      </dsp:nvSpPr>
      <dsp:spPr>
        <a:xfrm>
          <a:off x="755568" y="706168"/>
          <a:ext cx="3582659" cy="294705"/>
        </a:xfrm>
        <a:custGeom>
          <a:avLst/>
          <a:gdLst/>
          <a:ahLst/>
          <a:cxnLst/>
          <a:rect l="0" t="0" r="0" b="0"/>
          <a:pathLst>
            <a:path>
              <a:moveTo>
                <a:pt x="3582659" y="0"/>
              </a:moveTo>
              <a:lnTo>
                <a:pt x="3582659" y="147352"/>
              </a:lnTo>
              <a:lnTo>
                <a:pt x="0" y="147352"/>
              </a:lnTo>
              <a:lnTo>
                <a:pt x="0" y="29470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C56106-E809-407C-94C9-8E39E21EEBEA}">
      <dsp:nvSpPr>
        <dsp:cNvPr id="0" name=""/>
        <dsp:cNvSpPr/>
      </dsp:nvSpPr>
      <dsp:spPr>
        <a:xfrm>
          <a:off x="1659471" y="308260"/>
          <a:ext cx="5357513" cy="3979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ЭТАПЫ БЮДЖЕТНОГО ПРОЦЕССА</a:t>
          </a:r>
          <a:endParaRPr lang="ru-RU" sz="1800" kern="1200" dirty="0"/>
        </a:p>
      </dsp:txBody>
      <dsp:txXfrm>
        <a:off x="1659471" y="308260"/>
        <a:ext cx="5357513" cy="397907"/>
      </dsp:txXfrm>
    </dsp:sp>
    <dsp:sp modelId="{91937533-898F-4FC5-A9E4-FE0BA78B0BED}">
      <dsp:nvSpPr>
        <dsp:cNvPr id="0" name=""/>
        <dsp:cNvSpPr/>
      </dsp:nvSpPr>
      <dsp:spPr>
        <a:xfrm>
          <a:off x="7256" y="1000873"/>
          <a:ext cx="1496624" cy="1499178"/>
        </a:xfrm>
        <a:prstGeom prst="rect">
          <a:avLst/>
        </a:prstGeom>
        <a:solidFill>
          <a:schemeClr val="bg2"/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/>
              </a:solidFill>
            </a:rPr>
            <a:t>1. Разработка проекта бюджета</a:t>
          </a:r>
          <a:endParaRPr lang="ru-RU" sz="1400" kern="1200" dirty="0">
            <a:solidFill>
              <a:schemeClr val="tx2"/>
            </a:solidFill>
          </a:endParaRPr>
        </a:p>
      </dsp:txBody>
      <dsp:txXfrm>
        <a:off x="7256" y="1000873"/>
        <a:ext cx="1496624" cy="1499178"/>
      </dsp:txXfrm>
    </dsp:sp>
    <dsp:sp modelId="{F495F80B-6FEE-4FC2-B820-6BD21D72101E}">
      <dsp:nvSpPr>
        <dsp:cNvPr id="0" name=""/>
        <dsp:cNvSpPr/>
      </dsp:nvSpPr>
      <dsp:spPr>
        <a:xfrm>
          <a:off x="1798586" y="1000873"/>
          <a:ext cx="1496624" cy="1499178"/>
        </a:xfrm>
        <a:prstGeom prst="rect">
          <a:avLst/>
        </a:prstGeom>
        <a:solidFill>
          <a:schemeClr val="bg2"/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/>
              </a:solidFill>
            </a:rPr>
            <a:t>2. Рассмотрение проекта бюджета</a:t>
          </a:r>
          <a:endParaRPr lang="ru-RU" sz="1400" kern="1200" dirty="0">
            <a:solidFill>
              <a:schemeClr val="tx2"/>
            </a:solidFill>
          </a:endParaRPr>
        </a:p>
      </dsp:txBody>
      <dsp:txXfrm>
        <a:off x="1798586" y="1000873"/>
        <a:ext cx="1496624" cy="1499178"/>
      </dsp:txXfrm>
    </dsp:sp>
    <dsp:sp modelId="{1C9FE83A-22D2-43B9-8B78-355219D6DADC}">
      <dsp:nvSpPr>
        <dsp:cNvPr id="0" name=""/>
        <dsp:cNvSpPr/>
      </dsp:nvSpPr>
      <dsp:spPr>
        <a:xfrm>
          <a:off x="3589915" y="1000873"/>
          <a:ext cx="1496624" cy="1499178"/>
        </a:xfrm>
        <a:prstGeom prst="rect">
          <a:avLst/>
        </a:prstGeom>
        <a:solidFill>
          <a:schemeClr val="bg2"/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/>
              </a:solidFill>
            </a:rPr>
            <a:t>3. Утверждение проекта бюджета</a:t>
          </a:r>
          <a:endParaRPr lang="ru-RU" sz="1400" kern="1200" dirty="0">
            <a:solidFill>
              <a:schemeClr val="tx2"/>
            </a:solidFill>
          </a:endParaRPr>
        </a:p>
      </dsp:txBody>
      <dsp:txXfrm>
        <a:off x="3589915" y="1000873"/>
        <a:ext cx="1496624" cy="1499178"/>
      </dsp:txXfrm>
    </dsp:sp>
    <dsp:sp modelId="{F9F59E84-68E7-4AB6-8042-6BADE1906BFB}">
      <dsp:nvSpPr>
        <dsp:cNvPr id="0" name=""/>
        <dsp:cNvSpPr/>
      </dsp:nvSpPr>
      <dsp:spPr>
        <a:xfrm>
          <a:off x="5381245" y="1000873"/>
          <a:ext cx="1496624" cy="1499178"/>
        </a:xfrm>
        <a:prstGeom prst="rect">
          <a:avLst/>
        </a:prstGeom>
        <a:solidFill>
          <a:schemeClr val="bg2"/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/>
              </a:solidFill>
            </a:rPr>
            <a:t>4. Исполнение бюджета</a:t>
          </a:r>
          <a:endParaRPr lang="ru-RU" sz="1400" kern="1200" dirty="0">
            <a:solidFill>
              <a:schemeClr val="tx2"/>
            </a:solidFill>
          </a:endParaRPr>
        </a:p>
      </dsp:txBody>
      <dsp:txXfrm>
        <a:off x="5381245" y="1000873"/>
        <a:ext cx="1496624" cy="1499178"/>
      </dsp:txXfrm>
    </dsp:sp>
    <dsp:sp modelId="{5686F5E6-E730-4A4F-B86A-D334955A4BF3}">
      <dsp:nvSpPr>
        <dsp:cNvPr id="0" name=""/>
        <dsp:cNvSpPr/>
      </dsp:nvSpPr>
      <dsp:spPr>
        <a:xfrm>
          <a:off x="7172575" y="1000873"/>
          <a:ext cx="1496624" cy="1499178"/>
        </a:xfrm>
        <a:prstGeom prst="rect">
          <a:avLst/>
        </a:prstGeom>
        <a:solidFill>
          <a:schemeClr val="bg2"/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/>
              </a:solidFill>
            </a:rPr>
            <a:t>5. Рассмотрение и утверждение отчета об исполнении бюджета</a:t>
          </a:r>
          <a:endParaRPr lang="ru-RU" sz="1400" kern="1200" dirty="0">
            <a:solidFill>
              <a:schemeClr val="tx2"/>
            </a:solidFill>
          </a:endParaRPr>
        </a:p>
      </dsp:txBody>
      <dsp:txXfrm>
        <a:off x="7172575" y="1000873"/>
        <a:ext cx="1496624" cy="14991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72E44C-8498-48F8-9652-E5DD6AC5818D}">
      <dsp:nvSpPr>
        <dsp:cNvPr id="0" name=""/>
        <dsp:cNvSpPr/>
      </dsp:nvSpPr>
      <dsp:spPr>
        <a:xfrm>
          <a:off x="3180565" y="1633173"/>
          <a:ext cx="2344224" cy="22312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/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sz="1400" b="0" kern="1200" dirty="0"/>
        </a:p>
      </dsp:txBody>
      <dsp:txXfrm>
        <a:off x="3523869" y="1959936"/>
        <a:ext cx="1657616" cy="1577754"/>
      </dsp:txXfrm>
    </dsp:sp>
    <dsp:sp modelId="{4731EA70-1FA8-49F5-A6BF-4AE9CB97C303}">
      <dsp:nvSpPr>
        <dsp:cNvPr id="0" name=""/>
        <dsp:cNvSpPr/>
      </dsp:nvSpPr>
      <dsp:spPr>
        <a:xfrm rot="15326715">
          <a:off x="3939313" y="1274950"/>
          <a:ext cx="181052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0800000">
        <a:off x="3973296" y="1393413"/>
        <a:ext cx="126736" cy="276531"/>
      </dsp:txXfrm>
    </dsp:sp>
    <dsp:sp modelId="{E2EC1D87-F728-458A-8AB1-7A3D78F9D25E}">
      <dsp:nvSpPr>
        <dsp:cNvPr id="0" name=""/>
        <dsp:cNvSpPr/>
      </dsp:nvSpPr>
      <dsp:spPr>
        <a:xfrm>
          <a:off x="3391957" y="401455"/>
          <a:ext cx="948881" cy="94888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3530917" y="540415"/>
        <a:ext cx="670961" cy="670961"/>
      </dsp:txXfrm>
    </dsp:sp>
    <dsp:sp modelId="{A0E222DD-64BD-4A89-BBB9-2B80D8318D4A}">
      <dsp:nvSpPr>
        <dsp:cNvPr id="0" name=""/>
        <dsp:cNvSpPr/>
      </dsp:nvSpPr>
      <dsp:spPr>
        <a:xfrm rot="17938854">
          <a:off x="4886794" y="1354767"/>
          <a:ext cx="220745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4903862" y="1475909"/>
        <a:ext cx="154522" cy="276531"/>
      </dsp:txXfrm>
    </dsp:sp>
    <dsp:sp modelId="{73BC26A8-8D0F-45E6-9E3B-37EADD227262}">
      <dsp:nvSpPr>
        <dsp:cNvPr id="0" name=""/>
        <dsp:cNvSpPr/>
      </dsp:nvSpPr>
      <dsp:spPr>
        <a:xfrm>
          <a:off x="4856529" y="508099"/>
          <a:ext cx="948881" cy="94888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4995489" y="647059"/>
        <a:ext cx="670961" cy="670961"/>
      </dsp:txXfrm>
    </dsp:sp>
    <dsp:sp modelId="{06F93DE9-E67A-4CE1-BC6B-5C458B1137B0}">
      <dsp:nvSpPr>
        <dsp:cNvPr id="0" name=""/>
        <dsp:cNvSpPr/>
      </dsp:nvSpPr>
      <dsp:spPr>
        <a:xfrm rot="20366466">
          <a:off x="5522882" y="2037591"/>
          <a:ext cx="223363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5525016" y="2141534"/>
        <a:ext cx="156354" cy="276531"/>
      </dsp:txXfrm>
    </dsp:sp>
    <dsp:sp modelId="{D8B200F5-4D07-49B2-A587-C2FE6CEC49F8}">
      <dsp:nvSpPr>
        <dsp:cNvPr id="0" name=""/>
        <dsp:cNvSpPr/>
      </dsp:nvSpPr>
      <dsp:spPr>
        <a:xfrm>
          <a:off x="5807566" y="1550765"/>
          <a:ext cx="948881" cy="94888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5946526" y="1689725"/>
        <a:ext cx="670961" cy="670961"/>
      </dsp:txXfrm>
    </dsp:sp>
    <dsp:sp modelId="{E7EAB10C-E176-4610-B2C6-BE8F83AD0F9B}">
      <dsp:nvSpPr>
        <dsp:cNvPr id="0" name=""/>
        <dsp:cNvSpPr/>
      </dsp:nvSpPr>
      <dsp:spPr>
        <a:xfrm rot="5288122">
          <a:off x="4246494" y="2513038"/>
          <a:ext cx="780495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4313377" y="2536119"/>
        <a:ext cx="642230" cy="276531"/>
      </dsp:txXfrm>
    </dsp:sp>
    <dsp:sp modelId="{FFE63D16-C443-42C8-BB30-4CA61876A647}">
      <dsp:nvSpPr>
        <dsp:cNvPr id="0" name=""/>
        <dsp:cNvSpPr/>
      </dsp:nvSpPr>
      <dsp:spPr>
        <a:xfrm>
          <a:off x="3874414" y="2156931"/>
          <a:ext cx="948881" cy="94888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4013374" y="2295891"/>
        <a:ext cx="670961" cy="670961"/>
      </dsp:txXfrm>
    </dsp:sp>
    <dsp:sp modelId="{C481485E-E38C-4518-A609-8D1D62CF917B}">
      <dsp:nvSpPr>
        <dsp:cNvPr id="0" name=""/>
        <dsp:cNvSpPr/>
      </dsp:nvSpPr>
      <dsp:spPr>
        <a:xfrm rot="1199855">
          <a:off x="5538100" y="2995579"/>
          <a:ext cx="251737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5540377" y="3074843"/>
        <a:ext cx="176216" cy="276531"/>
      </dsp:txXfrm>
    </dsp:sp>
    <dsp:sp modelId="{0A6C1809-69AA-4BA6-8257-5A11C3557B45}">
      <dsp:nvSpPr>
        <dsp:cNvPr id="0" name=""/>
        <dsp:cNvSpPr/>
      </dsp:nvSpPr>
      <dsp:spPr>
        <a:xfrm>
          <a:off x="5865227" y="2997483"/>
          <a:ext cx="948881" cy="94888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6004187" y="3136443"/>
        <a:ext cx="670961" cy="670961"/>
      </dsp:txXfrm>
    </dsp:sp>
    <dsp:sp modelId="{FA950D33-9BD9-4D37-A533-789F5554AFB5}">
      <dsp:nvSpPr>
        <dsp:cNvPr id="0" name=""/>
        <dsp:cNvSpPr/>
      </dsp:nvSpPr>
      <dsp:spPr>
        <a:xfrm rot="3842314">
          <a:off x="4825797" y="3693904"/>
          <a:ext cx="198493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4842537" y="3759312"/>
        <a:ext cx="138945" cy="276531"/>
      </dsp:txXfrm>
    </dsp:sp>
    <dsp:sp modelId="{EB1C3899-7B42-47CD-912B-DD035472498D}">
      <dsp:nvSpPr>
        <dsp:cNvPr id="0" name=""/>
        <dsp:cNvSpPr/>
      </dsp:nvSpPr>
      <dsp:spPr>
        <a:xfrm>
          <a:off x="4751945" y="4042345"/>
          <a:ext cx="948881" cy="100180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4890905" y="4189055"/>
        <a:ext cx="670961" cy="708380"/>
      </dsp:txXfrm>
    </dsp:sp>
    <dsp:sp modelId="{2F5553CB-2478-4421-B002-5FA728364A78}">
      <dsp:nvSpPr>
        <dsp:cNvPr id="0" name=""/>
        <dsp:cNvSpPr/>
      </dsp:nvSpPr>
      <dsp:spPr>
        <a:xfrm rot="6623495">
          <a:off x="3800158" y="3739347"/>
          <a:ext cx="197293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0800000">
        <a:off x="3840064" y="3803785"/>
        <a:ext cx="138105" cy="276531"/>
      </dsp:txXfrm>
    </dsp:sp>
    <dsp:sp modelId="{FED909B6-8F19-4D98-AAC2-EBEEF4830C2B}">
      <dsp:nvSpPr>
        <dsp:cNvPr id="0" name=""/>
        <dsp:cNvSpPr/>
      </dsp:nvSpPr>
      <dsp:spPr>
        <a:xfrm>
          <a:off x="3192255" y="4119753"/>
          <a:ext cx="948881" cy="94888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3331215" y="4258713"/>
        <a:ext cx="670961" cy="670961"/>
      </dsp:txXfrm>
    </dsp:sp>
    <dsp:sp modelId="{A0B7EB92-DF16-476D-BB87-6C0D26E26F61}">
      <dsp:nvSpPr>
        <dsp:cNvPr id="0" name=""/>
        <dsp:cNvSpPr/>
      </dsp:nvSpPr>
      <dsp:spPr>
        <a:xfrm rot="8942334">
          <a:off x="3133153" y="3196785"/>
          <a:ext cx="177430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0800000">
        <a:off x="3182590" y="3275270"/>
        <a:ext cx="124201" cy="276531"/>
      </dsp:txXfrm>
    </dsp:sp>
    <dsp:sp modelId="{69EA0517-EDCB-4CEB-899F-D56DCF7B4404}">
      <dsp:nvSpPr>
        <dsp:cNvPr id="0" name=""/>
        <dsp:cNvSpPr/>
      </dsp:nvSpPr>
      <dsp:spPr>
        <a:xfrm>
          <a:off x="2192743" y="3285563"/>
          <a:ext cx="948881" cy="948881"/>
        </a:xfrm>
        <a:prstGeom prst="ellipse">
          <a:avLst/>
        </a:prstGeom>
        <a:gradFill rotWithShape="0">
          <a:gsLst>
            <a:gs pos="0">
              <a:schemeClr val="accent4">
                <a:lumMod val="7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2331703" y="3424523"/>
        <a:ext cx="670961" cy="670961"/>
      </dsp:txXfrm>
    </dsp:sp>
    <dsp:sp modelId="{7A035AEB-3A20-4DC3-9A60-032AB2743B03}">
      <dsp:nvSpPr>
        <dsp:cNvPr id="0" name=""/>
        <dsp:cNvSpPr/>
      </dsp:nvSpPr>
      <dsp:spPr>
        <a:xfrm rot="21082375">
          <a:off x="3462118" y="2603454"/>
          <a:ext cx="659533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3462900" y="2706001"/>
        <a:ext cx="521268" cy="276531"/>
      </dsp:txXfrm>
    </dsp:sp>
    <dsp:sp modelId="{83F11675-07D9-406F-853D-13FD28BBB805}">
      <dsp:nvSpPr>
        <dsp:cNvPr id="0" name=""/>
        <dsp:cNvSpPr/>
      </dsp:nvSpPr>
      <dsp:spPr>
        <a:xfrm>
          <a:off x="3481987" y="2334492"/>
          <a:ext cx="948881" cy="94888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3620947" y="2473452"/>
        <a:ext cx="670961" cy="670961"/>
      </dsp:txXfrm>
    </dsp:sp>
    <dsp:sp modelId="{DF27FC25-052B-426A-9E06-117E992234F6}">
      <dsp:nvSpPr>
        <dsp:cNvPr id="0" name=""/>
        <dsp:cNvSpPr/>
      </dsp:nvSpPr>
      <dsp:spPr>
        <a:xfrm rot="11172642">
          <a:off x="2975446" y="2376705"/>
          <a:ext cx="150884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0800000">
        <a:off x="3020578" y="2471330"/>
        <a:ext cx="105619" cy="276531"/>
      </dsp:txXfrm>
    </dsp:sp>
    <dsp:sp modelId="{EDA34655-9131-4731-957F-5382F53A0660}">
      <dsp:nvSpPr>
        <dsp:cNvPr id="0" name=""/>
        <dsp:cNvSpPr/>
      </dsp:nvSpPr>
      <dsp:spPr>
        <a:xfrm>
          <a:off x="1959038" y="2065519"/>
          <a:ext cx="948881" cy="94888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2097998" y="2204479"/>
        <a:ext cx="670961" cy="670961"/>
      </dsp:txXfrm>
    </dsp:sp>
    <dsp:sp modelId="{553B84E4-4A31-43DB-B3BF-8E8EF2B79F2D}">
      <dsp:nvSpPr>
        <dsp:cNvPr id="0" name=""/>
        <dsp:cNvSpPr/>
      </dsp:nvSpPr>
      <dsp:spPr>
        <a:xfrm rot="13277802">
          <a:off x="3226738" y="1627182"/>
          <a:ext cx="222806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0800000">
        <a:off x="3285268" y="1741415"/>
        <a:ext cx="155964" cy="276531"/>
      </dsp:txXfrm>
    </dsp:sp>
    <dsp:sp modelId="{E0AC84DD-2093-416F-85DE-E547FE520660}">
      <dsp:nvSpPr>
        <dsp:cNvPr id="0" name=""/>
        <dsp:cNvSpPr/>
      </dsp:nvSpPr>
      <dsp:spPr>
        <a:xfrm>
          <a:off x="2344595" y="927191"/>
          <a:ext cx="948881" cy="94888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2483555" y="1066151"/>
        <a:ext cx="670961" cy="6709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AF788-EEFD-4225-9294-E90FA209434B}" type="datetimeFigureOut">
              <a:rPr lang="ru-RU" smtClean="0"/>
              <a:t>26.12.2020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4641B3-7A12-4FE4-A47F-12330E1770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38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641B3-7A12-4FE4-A47F-12330E177093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24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1.xml"/><Relationship Id="rId5" Type="http://schemas.openxmlformats.org/officeDocument/2006/relationships/image" Target="../media/image1.png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48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diagramData" Target="../diagrams/data2.xml"/><Relationship Id="rId16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openxmlformats.org/officeDocument/2006/relationships/image" Target="../media/image41.png"/><Relationship Id="rId5" Type="http://schemas.openxmlformats.org/officeDocument/2006/relationships/diagramColors" Target="../diagrams/colors2.xml"/><Relationship Id="rId15" Type="http://schemas.openxmlformats.org/officeDocument/2006/relationships/image" Target="../media/image45.jpeg"/><Relationship Id="rId10" Type="http://schemas.openxmlformats.org/officeDocument/2006/relationships/image" Target="../media/image40.png"/><Relationship Id="rId19" Type="http://schemas.openxmlformats.org/officeDocument/2006/relationships/image" Target="../media/image1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80.jpeg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3429000"/>
            <a:ext cx="5637010" cy="88211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БЮДЖЕТ ДЛЯ ГРАЖДАН</a:t>
            </a:r>
            <a:endParaRPr lang="ru-RU" sz="36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628800"/>
            <a:ext cx="7992888" cy="792088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 основе </a:t>
            </a:r>
            <a:r>
              <a:rPr lang="ru-RU" sz="1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решения 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Думы Кривошеинского района </a:t>
            </a:r>
            <a:r>
              <a:rPr lang="ru-RU" sz="1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</a:t>
            </a:r>
            <a:r>
              <a:rPr lang="ru-RU" sz="15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Об 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утверждении </a:t>
            </a:r>
            <a:r>
              <a:rPr lang="ru-RU" sz="15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бюджета муниципального образования Кривошеинский район на 2021 год и на плановый период 2022 и 2023 годов</a:t>
            </a:r>
            <a:r>
              <a:rPr lang="ru-RU" sz="1500" dirty="0" smtClean="0">
                <a:solidFill>
                  <a:schemeClr val="bg2">
                    <a:lumMod val="25000"/>
                  </a:schemeClr>
                </a:solidFill>
                <a:effectLst/>
              </a:rPr>
              <a:t>».</a:t>
            </a:r>
            <a:endParaRPr lang="ru-RU" sz="15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6632"/>
            <a:ext cx="1008112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bftcom.com/upload/npa/businessmansigninganagre_2670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77072"/>
            <a:ext cx="3810000" cy="2676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53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764704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Кривошеинского района , начиная с 2015 года формируется на трехлетний период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274838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преимущества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«трехлетнего»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прозрачность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плановых расходов;</a:t>
            </a: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преемственность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бюджетных расходов;</a:t>
            </a: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положительное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на формирование имиджа района.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6093296"/>
            <a:ext cx="432048" cy="59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933057"/>
            <a:ext cx="4320480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521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6" name="Text Box 5"/>
          <p:cNvSpPr txBox="1">
            <a:spLocks noChangeArrowheads="1"/>
          </p:cNvSpPr>
          <p:nvPr/>
        </p:nvSpPr>
        <p:spPr bwMode="auto">
          <a:xfrm>
            <a:off x="468313" y="204788"/>
            <a:ext cx="8478838" cy="350837"/>
          </a:xfrm>
          <a:prstGeom prst="rect">
            <a:avLst/>
          </a:prstGeom>
          <a:blipFill>
            <a:blip r:embed="rId3" cstate="print">
              <a:biLevel thresh="50000"/>
            </a:blip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ru-RU" altLang="en-US" sz="2600" b="1" dirty="0" smtClean="0">
                <a:latin typeface="Constantia" pitchFamily="18" charset="0"/>
              </a:rPr>
              <a:t>Основы для составления проекта бюджета</a:t>
            </a:r>
            <a:endParaRPr lang="ru-RU" altLang="en-US" sz="2600" dirty="0">
              <a:latin typeface="Constantia" pitchFamily="18" charset="0"/>
            </a:endParaRPr>
          </a:p>
        </p:txBody>
      </p:sp>
      <p:sp>
        <p:nvSpPr>
          <p:cNvPr id="11268" name="Скругленный прямоугольник 4"/>
          <p:cNvSpPr>
            <a:spLocks noChangeArrowheads="1"/>
          </p:cNvSpPr>
          <p:nvPr/>
        </p:nvSpPr>
        <p:spPr bwMode="auto">
          <a:xfrm>
            <a:off x="176213" y="4292600"/>
            <a:ext cx="1587475" cy="2088728"/>
          </a:xfrm>
          <a:prstGeom prst="roundRect">
            <a:avLst>
              <a:gd name="adj" fmla="val 11236"/>
            </a:avLst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B48200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2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ru-RU" altLang="ru-RU" sz="1400" dirty="0" smtClean="0">
                <a:latin typeface="Constantia" pitchFamily="18" charset="0"/>
              </a:rPr>
              <a:t>Положениях послания Президента РФ Федеральному собранию РФ, определяющих бюджетную политику</a:t>
            </a:r>
            <a:endParaRPr lang="ru-RU" altLang="ru-RU" sz="1400" dirty="0">
              <a:latin typeface="Constantia" pitchFamily="18" charset="0"/>
            </a:endParaRPr>
          </a:p>
        </p:txBody>
      </p:sp>
      <p:grpSp>
        <p:nvGrpSpPr>
          <p:cNvPr id="29701" name="Group 7"/>
          <p:cNvGrpSpPr>
            <a:grpSpLocks/>
          </p:cNvGrpSpPr>
          <p:nvPr/>
        </p:nvGrpSpPr>
        <p:grpSpPr bwMode="auto">
          <a:xfrm>
            <a:off x="176213" y="1124744"/>
            <a:ext cx="8772525" cy="754062"/>
            <a:chOff x="0" y="0"/>
            <a:chExt cx="5526" cy="353"/>
          </a:xfrm>
        </p:grpSpPr>
        <p:pic>
          <p:nvPicPr>
            <p:cNvPr id="29711" name="Скругленный прямоугольник 5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4" name="Text Box 9"/>
            <p:cNvSpPr txBox="1">
              <a:spLocks noChangeArrowheads="1"/>
            </p:cNvSpPr>
            <p:nvPr/>
          </p:nvSpPr>
          <p:spPr bwMode="auto">
            <a:xfrm>
              <a:off x="30" y="31"/>
              <a:ext cx="5469" cy="29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ru-RU" altLang="ru-RU" sz="2100" b="1" i="1" dirty="0">
                  <a:solidFill>
                    <a:srgbClr val="FFFFFF"/>
                  </a:solidFill>
                  <a:latin typeface="Constantia" pitchFamily="18" charset="0"/>
                </a:rPr>
                <a:t>Составление проекта районного бюджета основывается </a:t>
              </a:r>
              <a:r>
                <a:rPr lang="ru-RU" altLang="ru-RU" sz="2100" b="1" i="1" dirty="0" smtClean="0">
                  <a:solidFill>
                    <a:srgbClr val="FFFFFF"/>
                  </a:solidFill>
                  <a:latin typeface="Constantia" pitchFamily="18" charset="0"/>
                </a:rPr>
                <a:t>на:</a:t>
              </a:r>
              <a:endParaRPr lang="ru-RU" altLang="ru-RU" sz="2100" b="1" dirty="0">
                <a:solidFill>
                  <a:srgbClr val="343437"/>
                </a:solidFill>
                <a:latin typeface="Constantia" pitchFamily="18" charset="0"/>
              </a:endParaRPr>
            </a:p>
          </p:txBody>
        </p:sp>
      </p:grpSp>
      <p:sp>
        <p:nvSpPr>
          <p:cNvPr id="11270" name="Скругленный прямоугольник 7"/>
          <p:cNvSpPr>
            <a:spLocks noChangeArrowheads="1"/>
          </p:cNvSpPr>
          <p:nvPr/>
        </p:nvSpPr>
        <p:spPr bwMode="auto">
          <a:xfrm>
            <a:off x="3851920" y="4293096"/>
            <a:ext cx="1440160" cy="2088133"/>
          </a:xfrm>
          <a:prstGeom prst="roundRect">
            <a:avLst>
              <a:gd name="adj" fmla="val 11236"/>
            </a:avLst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B48200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2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ru-RU" altLang="ru-RU" sz="1400" dirty="0">
                <a:latin typeface="Constantia" pitchFamily="18" charset="0"/>
              </a:rPr>
              <a:t>Основных направлениях бюджетной и налоговой политики </a:t>
            </a:r>
            <a:r>
              <a:rPr lang="ru-RU" altLang="ru-RU" sz="1400" dirty="0" smtClean="0">
                <a:latin typeface="Constantia" pitchFamily="18" charset="0"/>
              </a:rPr>
              <a:t>Кривошеинского </a:t>
            </a:r>
            <a:r>
              <a:rPr lang="ru-RU" altLang="ru-RU" sz="1400" dirty="0">
                <a:latin typeface="Constantia" pitchFamily="18" charset="0"/>
              </a:rPr>
              <a:t>района</a:t>
            </a:r>
          </a:p>
        </p:txBody>
      </p:sp>
      <p:sp>
        <p:nvSpPr>
          <p:cNvPr id="11271" name="Скругленный прямоугольник 9"/>
          <p:cNvSpPr>
            <a:spLocks noChangeArrowheads="1"/>
          </p:cNvSpPr>
          <p:nvPr/>
        </p:nvSpPr>
        <p:spPr bwMode="auto">
          <a:xfrm>
            <a:off x="5508104" y="4293096"/>
            <a:ext cx="1656184" cy="2088133"/>
          </a:xfrm>
          <a:prstGeom prst="roundRect">
            <a:avLst>
              <a:gd name="adj" fmla="val 11236"/>
            </a:avLst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B48200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2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ru-RU" altLang="ru-RU" sz="1400" dirty="0">
                <a:latin typeface="Constantia" pitchFamily="18" charset="0"/>
              </a:rPr>
              <a:t>Прогнозе социально-экономического развития </a:t>
            </a:r>
            <a:r>
              <a:rPr lang="ru-RU" altLang="ru-RU" sz="1400" dirty="0" smtClean="0">
                <a:latin typeface="Constantia" pitchFamily="18" charset="0"/>
              </a:rPr>
              <a:t>Кривошеинского </a:t>
            </a:r>
            <a:r>
              <a:rPr lang="ru-RU" altLang="ru-RU" sz="1400" dirty="0">
                <a:latin typeface="Constantia" pitchFamily="18" charset="0"/>
              </a:rPr>
              <a:t>района</a:t>
            </a:r>
          </a:p>
        </p:txBody>
      </p:sp>
      <p:sp>
        <p:nvSpPr>
          <p:cNvPr id="11272" name="Скругленный прямоугольник 10"/>
          <p:cNvSpPr>
            <a:spLocks noChangeArrowheads="1"/>
          </p:cNvSpPr>
          <p:nvPr/>
        </p:nvSpPr>
        <p:spPr bwMode="auto">
          <a:xfrm>
            <a:off x="7308304" y="4293096"/>
            <a:ext cx="1728192" cy="2088232"/>
          </a:xfrm>
          <a:prstGeom prst="roundRect">
            <a:avLst>
              <a:gd name="adj" fmla="val 11236"/>
            </a:avLst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B48200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2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ru-RU" altLang="ru-RU" sz="1400" dirty="0">
                <a:latin typeface="Constantia" pitchFamily="18" charset="0"/>
              </a:rPr>
              <a:t>Муниципальных программах </a:t>
            </a:r>
            <a:r>
              <a:rPr lang="ru-RU" altLang="ru-RU" sz="1400" dirty="0" smtClean="0">
                <a:latin typeface="Constantia" pitchFamily="18" charset="0"/>
              </a:rPr>
              <a:t>Кривошеинского </a:t>
            </a:r>
            <a:r>
              <a:rPr lang="ru-RU" altLang="ru-RU" sz="1400" dirty="0">
                <a:latin typeface="Constantia" pitchFamily="18" charset="0"/>
              </a:rPr>
              <a:t>района</a:t>
            </a:r>
          </a:p>
        </p:txBody>
      </p:sp>
      <p:sp>
        <p:nvSpPr>
          <p:cNvPr id="11274" name="Стрелка вправо 13"/>
          <p:cNvSpPr>
            <a:spLocks noChangeArrowheads="1"/>
          </p:cNvSpPr>
          <p:nvPr/>
        </p:nvSpPr>
        <p:spPr bwMode="auto">
          <a:xfrm rot="5400000">
            <a:off x="3914080" y="3294832"/>
            <a:ext cx="1223963" cy="484187"/>
          </a:xfrm>
          <a:prstGeom prst="rightArrow">
            <a:avLst>
              <a:gd name="adj1" fmla="val 50000"/>
              <a:gd name="adj2" fmla="val 49996"/>
            </a:avLst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785700"/>
            </a:solidFill>
            <a:miter lim="800000"/>
            <a:headEnd/>
            <a:tailEnd/>
          </a:ln>
          <a:effectLst>
            <a:outerShdw dist="38100" dir="2700000" algn="ctr" rotWithShape="0">
              <a:srgbClr val="000000">
                <a:alpha val="32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  <p:sp>
        <p:nvSpPr>
          <p:cNvPr id="11275" name="Стрелка вправо 14"/>
          <p:cNvSpPr>
            <a:spLocks noChangeArrowheads="1"/>
          </p:cNvSpPr>
          <p:nvPr/>
        </p:nvSpPr>
        <p:spPr bwMode="auto">
          <a:xfrm rot="5400000">
            <a:off x="5760217" y="3320903"/>
            <a:ext cx="1223963" cy="432048"/>
          </a:xfrm>
          <a:prstGeom prst="rightArrow">
            <a:avLst>
              <a:gd name="adj1" fmla="val 50000"/>
              <a:gd name="adj2" fmla="val 49996"/>
            </a:avLst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785700"/>
            </a:solidFill>
            <a:miter lim="800000"/>
            <a:headEnd/>
            <a:tailEnd/>
          </a:ln>
          <a:effectLst>
            <a:outerShdw dist="38100" dir="2700000" algn="ctr" rotWithShape="0">
              <a:srgbClr val="000000">
                <a:alpha val="32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  <p:sp>
        <p:nvSpPr>
          <p:cNvPr id="11276" name="Стрелка вправо 15"/>
          <p:cNvSpPr>
            <a:spLocks noChangeArrowheads="1"/>
          </p:cNvSpPr>
          <p:nvPr/>
        </p:nvSpPr>
        <p:spPr bwMode="auto">
          <a:xfrm rot="5400000">
            <a:off x="7586488" y="3222824"/>
            <a:ext cx="1223963" cy="484188"/>
          </a:xfrm>
          <a:prstGeom prst="rightArrow">
            <a:avLst>
              <a:gd name="adj1" fmla="val 50000"/>
              <a:gd name="adj2" fmla="val 49996"/>
            </a:avLst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785700"/>
            </a:solidFill>
            <a:miter lim="800000"/>
            <a:headEnd/>
            <a:tailEnd/>
          </a:ln>
          <a:effectLst>
            <a:outerShdw dist="38100" dir="2700000" algn="ctr" rotWithShape="0">
              <a:srgbClr val="000000">
                <a:alpha val="32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  <p:sp>
        <p:nvSpPr>
          <p:cNvPr id="18" name="Стрелка вправо 11"/>
          <p:cNvSpPr>
            <a:spLocks noChangeArrowheads="1"/>
          </p:cNvSpPr>
          <p:nvPr/>
        </p:nvSpPr>
        <p:spPr bwMode="auto">
          <a:xfrm rot="5400000">
            <a:off x="2257896" y="3294832"/>
            <a:ext cx="1223963" cy="484187"/>
          </a:xfrm>
          <a:prstGeom prst="rightArrow">
            <a:avLst>
              <a:gd name="adj1" fmla="val 50000"/>
              <a:gd name="adj2" fmla="val 49996"/>
            </a:avLst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785700"/>
            </a:solidFill>
            <a:miter lim="800000"/>
            <a:headEnd/>
            <a:tailEnd/>
          </a:ln>
          <a:effectLst>
            <a:outerShdw dist="38100" dir="2700000" algn="ctr" rotWithShape="0">
              <a:srgbClr val="000000">
                <a:alpha val="32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6093296"/>
            <a:ext cx="432048" cy="59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Скругленный прямоугольник 4"/>
          <p:cNvSpPr>
            <a:spLocks noChangeArrowheads="1"/>
          </p:cNvSpPr>
          <p:nvPr/>
        </p:nvSpPr>
        <p:spPr bwMode="auto">
          <a:xfrm>
            <a:off x="2123728" y="4293096"/>
            <a:ext cx="1512168" cy="2088232"/>
          </a:xfrm>
          <a:prstGeom prst="roundRect">
            <a:avLst>
              <a:gd name="adj" fmla="val 11236"/>
            </a:avLst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B48200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2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ru-RU" altLang="ru-RU" sz="1400" dirty="0" smtClean="0">
                <a:latin typeface="Constantia" pitchFamily="18" charset="0"/>
              </a:rPr>
              <a:t>Основных направлениях бюджетной и налоговой политики Томской области </a:t>
            </a:r>
            <a:endParaRPr lang="ru-RU" altLang="ru-RU" sz="1400" dirty="0">
              <a:latin typeface="Constantia" pitchFamily="18" charset="0"/>
            </a:endParaRPr>
          </a:p>
        </p:txBody>
      </p:sp>
      <p:sp>
        <p:nvSpPr>
          <p:cNvPr id="21" name="Стрелка вправо 11"/>
          <p:cNvSpPr>
            <a:spLocks noChangeArrowheads="1"/>
          </p:cNvSpPr>
          <p:nvPr/>
        </p:nvSpPr>
        <p:spPr bwMode="auto">
          <a:xfrm rot="5400000">
            <a:off x="385688" y="3294832"/>
            <a:ext cx="1223963" cy="484187"/>
          </a:xfrm>
          <a:prstGeom prst="rightArrow">
            <a:avLst>
              <a:gd name="adj1" fmla="val 50000"/>
              <a:gd name="adj2" fmla="val 49996"/>
            </a:avLst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785700"/>
            </a:solidFill>
            <a:miter lim="800000"/>
            <a:headEnd/>
            <a:tailEnd/>
          </a:ln>
          <a:effectLst>
            <a:outerShdw dist="38100" dir="2700000" algn="ctr" rotWithShape="0">
              <a:srgbClr val="000000">
                <a:alpha val="32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75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C:\Users\User-FO\Documents\бюджет для граждан\Документы, предоставляемые с проектом бюджета  15 тыс изображений найдено в Яндекс.Картинках_files\i_011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102000"/>
                    </a14:imgEffect>
                    <a14:imgEffect>
                      <a14:brightnessContrast bright="26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064896" cy="61677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11560" y="2708920"/>
            <a:ext cx="7776864" cy="1080120"/>
          </a:xfrm>
        </p:spPr>
        <p:txBody>
          <a:bodyPr/>
          <a:lstStyle/>
          <a:p>
            <a:pPr marL="0" indent="0" algn="ctr">
              <a:buNone/>
            </a:pPr>
            <a:r>
              <a:rPr lang="ru-RU" sz="2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Основные параметры районного бюджета на 2021 год и плановый период 2022 и 2023 годов</a:t>
            </a:r>
            <a:endParaRPr lang="ru-RU" sz="25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6093296"/>
            <a:ext cx="432048" cy="59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686702"/>
              </p:ext>
            </p:extLst>
          </p:nvPr>
        </p:nvGraphicFramePr>
        <p:xfrm>
          <a:off x="899591" y="3861048"/>
          <a:ext cx="7488831" cy="2402396"/>
        </p:xfrm>
        <a:graphic>
          <a:graphicData uri="http://schemas.openxmlformats.org/drawingml/2006/table">
            <a:tbl>
              <a:tblPr/>
              <a:tblGrid>
                <a:gridCol w="3423534"/>
                <a:gridCol w="1355099"/>
                <a:gridCol w="1355099"/>
                <a:gridCol w="1355099"/>
              </a:tblGrid>
              <a:tr h="4655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показателя</a:t>
                      </a:r>
                    </a:p>
                  </a:txBody>
                  <a:tcPr marL="9312" marR="9312" marT="93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г. (тыс. руб.)</a:t>
                      </a:r>
                    </a:p>
                  </a:txBody>
                  <a:tcPr marL="9312" marR="9312" marT="93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г. (тыс. руб.)</a:t>
                      </a:r>
                    </a:p>
                  </a:txBody>
                  <a:tcPr marL="9312" marR="9312" marT="93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г. (тыс. руб.)</a:t>
                      </a:r>
                    </a:p>
                  </a:txBody>
                  <a:tcPr marL="9312" marR="9312" marT="93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6315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Всего доходов</a:t>
                      </a:r>
                    </a:p>
                  </a:txBody>
                  <a:tcPr marL="9312" marR="9312" marT="9312" marB="108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660 642,8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571 027,1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608 564,2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53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Налоговые и неналоговые доходы</a:t>
                      </a:r>
                    </a:p>
                  </a:txBody>
                  <a:tcPr marL="9312" marR="9312" marT="9312" marB="108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94 717,0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86 122,0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84 059,0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1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Безвозмездные поступления</a:t>
                      </a:r>
                    </a:p>
                  </a:txBody>
                  <a:tcPr marL="9312" marR="9312" marT="9312" marB="108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565 925,8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484 905,1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524 505,2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1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Расходы</a:t>
                      </a:r>
                    </a:p>
                  </a:txBody>
                  <a:tcPr marL="9312" marR="9312" marT="9312" marB="108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660 642,8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571 027,1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608 564,2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69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Результат исполнения бюджета 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(+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профицит; - дефицит)</a:t>
                      </a:r>
                    </a:p>
                  </a:txBody>
                  <a:tcPr marL="9312" marR="9312" marT="9312" marB="108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312" marR="9312" marT="9312" marB="108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312" marR="9312" marT="9312" marB="108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312" marR="9312" marT="9312" marB="108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200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96" y="116632"/>
            <a:ext cx="4500500" cy="252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27584" y="404664"/>
            <a:ext cx="6480720" cy="57606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Доходы бюджета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1412776"/>
            <a:ext cx="4608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/>
              <a:t>Доходы бюджета – поступающие в бюджет денежные средства, за исключением средств, являющихся источниками финансирования дефицита бюджета</a:t>
            </a:r>
            <a:endParaRPr lang="ru-RU" sz="1400" i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915816" y="2336106"/>
            <a:ext cx="3168352" cy="4448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Доходы бюджета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7544" y="3068960"/>
            <a:ext cx="2304256" cy="576064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Налоговые доходы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131840" y="3068960"/>
            <a:ext cx="273630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Неналоговые доходы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228184" y="3068960"/>
            <a:ext cx="2592288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/>
              <a:t>Безвозмездные поступления</a:t>
            </a:r>
            <a:endParaRPr lang="ru-RU" sz="17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67544" y="4077072"/>
            <a:ext cx="2304256" cy="2448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 smtClean="0"/>
          </a:p>
          <a:p>
            <a:r>
              <a:rPr lang="ru-RU" sz="1400" dirty="0" smtClean="0"/>
              <a:t>Поступления от уплаты налогов, установленных Налоговым кодексом РФ:</a:t>
            </a:r>
          </a:p>
          <a:p>
            <a:r>
              <a:rPr lang="ru-RU" sz="1400" dirty="0" smtClean="0"/>
              <a:t>-налог на прибыль организаций;</a:t>
            </a:r>
          </a:p>
          <a:p>
            <a:r>
              <a:rPr lang="ru-RU" sz="1400" dirty="0" smtClean="0"/>
              <a:t>- налог на доходы физических лиц;</a:t>
            </a:r>
          </a:p>
          <a:p>
            <a:r>
              <a:rPr lang="ru-RU" sz="1400" dirty="0" smtClean="0"/>
              <a:t>-акцизы;</a:t>
            </a:r>
          </a:p>
          <a:p>
            <a:r>
              <a:rPr lang="ru-RU" sz="1400" dirty="0" smtClean="0"/>
              <a:t>-иные налоги</a:t>
            </a:r>
          </a:p>
          <a:p>
            <a:pPr algn="ctr"/>
            <a:endParaRPr lang="ru-RU" dirty="0"/>
          </a:p>
        </p:txBody>
      </p:sp>
      <p:sp>
        <p:nvSpPr>
          <p:cNvPr id="21" name="Правая фигурная скобка 20"/>
          <p:cNvSpPr/>
          <p:nvPr/>
        </p:nvSpPr>
        <p:spPr>
          <a:xfrm rot="16200000">
            <a:off x="3923928" y="260648"/>
            <a:ext cx="288032" cy="5328592"/>
          </a:xfrm>
          <a:prstGeom prst="rightBrace">
            <a:avLst>
              <a:gd name="adj1" fmla="val 8333"/>
              <a:gd name="adj2" fmla="val 55526"/>
            </a:avLst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203848" y="4149080"/>
            <a:ext cx="2664296" cy="2376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Поступления от использования муниципального имущества, от платных услуг, оказываемых казенными учреждениями, штрафных санкций за нарушение законодательства, иных налоговых платежей</a:t>
            </a:r>
            <a:endParaRPr lang="ru-RU" sz="1400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300192" y="4149080"/>
            <a:ext cx="2520280" cy="2376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Поступления доходов в виде финансовой помощи, полученной от бюджетов других уровней бюджетной системы, безвозмездные поступления от организаций и граждан</a:t>
            </a:r>
            <a:endParaRPr lang="ru-RU" sz="1400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6093296"/>
            <a:ext cx="432048" cy="59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403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204864"/>
            <a:ext cx="4752528" cy="3816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83568" y="188640"/>
            <a:ext cx="792088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500" dirty="0" smtClean="0"/>
              <a:t>Структура доходов бюджета муниципального образования Кривошеинский район на очередной 2021 год и плановый период 2022 и 2023 годов</a:t>
            </a:r>
            <a:endParaRPr lang="ru-RU" sz="25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6093296"/>
            <a:ext cx="432048" cy="59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336964481"/>
              </p:ext>
            </p:extLst>
          </p:nvPr>
        </p:nvGraphicFramePr>
        <p:xfrm>
          <a:off x="605404" y="1277761"/>
          <a:ext cx="3528392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32456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301208"/>
            <a:ext cx="6693683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90799" y="81023"/>
            <a:ext cx="8873689" cy="599697"/>
          </a:xfrm>
          <a:prstGeom prst="rect">
            <a:avLst/>
          </a:prstGeom>
        </p:spPr>
        <p:txBody>
          <a:bodyPr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муниципального образования Кривошеинский район на 2021 год и плановый период 2022 и 2023 годов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42467" y="6523314"/>
            <a:ext cx="609600" cy="334686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27</a:t>
            </a:r>
            <a:endParaRPr lang="ru-RU" dirty="0"/>
          </a:p>
        </p:txBody>
      </p:sp>
      <p:pic>
        <p:nvPicPr>
          <p:cNvPr id="4" name="Picture 7" descr="Физ-р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995862"/>
            <a:ext cx="717550" cy="663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Долг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463" y="995862"/>
            <a:ext cx="726884" cy="654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ЖКХ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827" y="995862"/>
            <a:ext cx="719137" cy="671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Культур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598" y="990781"/>
            <a:ext cx="720725" cy="66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МБТ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224" y="990781"/>
            <a:ext cx="775335" cy="654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 descr="нац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90" y="990781"/>
            <a:ext cx="647700" cy="629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 descr="нац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164" y="995862"/>
            <a:ext cx="647700" cy="656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6" descr="ОБРАЗОВАНИЕ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052" y="990781"/>
            <a:ext cx="719137" cy="680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7" descr="Общегос-е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99" y="990781"/>
            <a:ext cx="719137" cy="661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8" descr="СМИ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739" y="990782"/>
            <a:ext cx="758676" cy="6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9" descr="Соц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654" y="990781"/>
            <a:ext cx="788987" cy="67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21"/>
          <p:cNvSpPr txBox="1">
            <a:spLocks noChangeArrowheads="1"/>
          </p:cNvSpPr>
          <p:nvPr/>
        </p:nvSpPr>
        <p:spPr bwMode="auto">
          <a:xfrm>
            <a:off x="90799" y="1920242"/>
            <a:ext cx="107950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Общегосударст-венные вопрос</a:t>
            </a:r>
            <a:r>
              <a:rPr lang="ru-RU" altLang="ru-RU" b="1" dirty="0">
                <a:latin typeface="Times New Roman" pitchFamily="18" charset="0"/>
              </a:rPr>
              <a:t>ы</a:t>
            </a:r>
          </a:p>
        </p:txBody>
      </p:sp>
      <p:sp>
        <p:nvSpPr>
          <p:cNvPr id="16" name="Text Box 26"/>
          <p:cNvSpPr txBox="1">
            <a:spLocks noChangeArrowheads="1"/>
          </p:cNvSpPr>
          <p:nvPr/>
        </p:nvSpPr>
        <p:spPr bwMode="auto">
          <a:xfrm>
            <a:off x="675759" y="2433004"/>
            <a:ext cx="1298575" cy="666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Национальная безопасность и правоохранительная деятельность</a:t>
            </a:r>
          </a:p>
        </p:txBody>
      </p:sp>
      <p:sp>
        <p:nvSpPr>
          <p:cNvPr id="17" name="Text Box 28"/>
          <p:cNvSpPr txBox="1">
            <a:spLocks noChangeArrowheads="1"/>
          </p:cNvSpPr>
          <p:nvPr/>
        </p:nvSpPr>
        <p:spPr bwMode="auto">
          <a:xfrm>
            <a:off x="1608590" y="1925004"/>
            <a:ext cx="1079500" cy="393700"/>
          </a:xfrm>
          <a:prstGeom prst="rect">
            <a:avLst/>
          </a:prstGeom>
          <a:solidFill>
            <a:srgbClr val="99CC00"/>
          </a:solidFill>
          <a:ln w="28575">
            <a:solidFill>
              <a:srgbClr val="10A40C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Национальная экономика</a:t>
            </a:r>
          </a:p>
        </p:txBody>
      </p:sp>
      <p:sp>
        <p:nvSpPr>
          <p:cNvPr id="18" name="Text Box 33"/>
          <p:cNvSpPr txBox="1">
            <a:spLocks noChangeArrowheads="1"/>
          </p:cNvSpPr>
          <p:nvPr/>
        </p:nvSpPr>
        <p:spPr bwMode="auto">
          <a:xfrm>
            <a:off x="2273864" y="2509749"/>
            <a:ext cx="1214826" cy="5078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 smtClean="0">
                <a:latin typeface="Times New Roman" pitchFamily="18" charset="0"/>
              </a:rPr>
              <a:t>Жилищно-коммунальное хозяйство</a:t>
            </a:r>
            <a:endParaRPr lang="ru-RU" altLang="ru-RU" b="1" dirty="0">
              <a:latin typeface="Times New Roman" pitchFamily="18" charset="0"/>
            </a:endParaRPr>
          </a:p>
        </p:txBody>
      </p:sp>
      <p:sp>
        <p:nvSpPr>
          <p:cNvPr id="19" name="Text Box 36"/>
          <p:cNvSpPr txBox="1">
            <a:spLocks noChangeArrowheads="1"/>
          </p:cNvSpPr>
          <p:nvPr/>
        </p:nvSpPr>
        <p:spPr bwMode="auto">
          <a:xfrm>
            <a:off x="3197382" y="1932942"/>
            <a:ext cx="1006475" cy="257175"/>
          </a:xfrm>
          <a:prstGeom prst="rect">
            <a:avLst/>
          </a:prstGeom>
          <a:solidFill>
            <a:srgbClr val="C00000"/>
          </a:solidFill>
          <a:ln w="28575">
            <a:solidFill>
              <a:srgbClr val="CC3300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Образование</a:t>
            </a:r>
          </a:p>
        </p:txBody>
      </p:sp>
      <p:sp>
        <p:nvSpPr>
          <p:cNvPr id="20" name="Text Box 39"/>
          <p:cNvSpPr txBox="1">
            <a:spLocks noChangeArrowheads="1"/>
          </p:cNvSpPr>
          <p:nvPr/>
        </p:nvSpPr>
        <p:spPr bwMode="auto">
          <a:xfrm>
            <a:off x="3854450" y="2501266"/>
            <a:ext cx="1149350" cy="393700"/>
          </a:xfrm>
          <a:prstGeom prst="rect">
            <a:avLst/>
          </a:prstGeom>
          <a:solidFill>
            <a:srgbClr val="CC0099"/>
          </a:solidFill>
          <a:ln w="28575">
            <a:solidFill>
              <a:srgbClr val="7030A0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Культура, кинематография</a:t>
            </a:r>
          </a:p>
        </p:txBody>
      </p:sp>
      <p:sp>
        <p:nvSpPr>
          <p:cNvPr id="21" name="Text Box 42"/>
          <p:cNvSpPr txBox="1">
            <a:spLocks noChangeArrowheads="1"/>
          </p:cNvSpPr>
          <p:nvPr/>
        </p:nvSpPr>
        <p:spPr bwMode="auto">
          <a:xfrm>
            <a:off x="4716462" y="1920242"/>
            <a:ext cx="1150938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Социальная политика</a:t>
            </a:r>
          </a:p>
        </p:txBody>
      </p:sp>
      <p:sp>
        <p:nvSpPr>
          <p:cNvPr id="22" name="Text Box 43"/>
          <p:cNvSpPr txBox="1">
            <a:spLocks noChangeArrowheads="1"/>
          </p:cNvSpPr>
          <p:nvPr/>
        </p:nvSpPr>
        <p:spPr bwMode="auto">
          <a:xfrm>
            <a:off x="5553988" y="2543731"/>
            <a:ext cx="1150938" cy="3937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Физическая культура и спорт</a:t>
            </a:r>
          </a:p>
        </p:txBody>
      </p:sp>
      <p:sp>
        <p:nvSpPr>
          <p:cNvPr id="23" name="Text Box 46"/>
          <p:cNvSpPr txBox="1">
            <a:spLocks noChangeArrowheads="1"/>
          </p:cNvSpPr>
          <p:nvPr/>
        </p:nvSpPr>
        <p:spPr bwMode="auto">
          <a:xfrm>
            <a:off x="6337810" y="1920242"/>
            <a:ext cx="1296987" cy="393700"/>
          </a:xfrm>
          <a:prstGeom prst="rect">
            <a:avLst/>
          </a:prstGeom>
          <a:solidFill>
            <a:srgbClr val="009999"/>
          </a:solidFill>
          <a:ln w="2857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Средства массовой информации</a:t>
            </a:r>
          </a:p>
        </p:txBody>
      </p:sp>
      <p:sp>
        <p:nvSpPr>
          <p:cNvPr id="24" name="Text Box 48"/>
          <p:cNvSpPr txBox="1">
            <a:spLocks noChangeArrowheads="1"/>
          </p:cNvSpPr>
          <p:nvPr/>
        </p:nvSpPr>
        <p:spPr bwMode="auto">
          <a:xfrm>
            <a:off x="7129463" y="2501266"/>
            <a:ext cx="1295400" cy="666750"/>
          </a:xfrm>
          <a:prstGeom prst="rect">
            <a:avLst/>
          </a:prstGeom>
          <a:solidFill>
            <a:srgbClr val="CC6600"/>
          </a:solidFill>
          <a:ln w="285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Обслуживание государственного и муниципального долга</a:t>
            </a:r>
          </a:p>
        </p:txBody>
      </p:sp>
      <p:sp>
        <p:nvSpPr>
          <p:cNvPr id="25" name="Text Box 50"/>
          <p:cNvSpPr txBox="1">
            <a:spLocks noChangeArrowheads="1"/>
          </p:cNvSpPr>
          <p:nvPr/>
        </p:nvSpPr>
        <p:spPr bwMode="auto">
          <a:xfrm>
            <a:off x="7973059" y="1920242"/>
            <a:ext cx="1079500" cy="3937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Межбюджетные трансферты</a:t>
            </a:r>
          </a:p>
        </p:txBody>
      </p:sp>
      <p:sp>
        <p:nvSpPr>
          <p:cNvPr id="26" name="Rectangle 15"/>
          <p:cNvSpPr>
            <a:spLocks noChangeArrowheads="1"/>
          </p:cNvSpPr>
          <p:nvPr/>
        </p:nvSpPr>
        <p:spPr bwMode="auto">
          <a:xfrm>
            <a:off x="342904" y="3453766"/>
            <a:ext cx="8459782" cy="51752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b="1" dirty="0" smtClean="0">
                <a:latin typeface="Times New Roman" pitchFamily="18" charset="0"/>
              </a:rPr>
              <a:t>Каждый из разделов классификации имеет перечень подразделов, которые отражают основные направления реализации соответствующей функции</a:t>
            </a:r>
          </a:p>
        </p:txBody>
      </p:sp>
      <p:sp>
        <p:nvSpPr>
          <p:cNvPr id="27" name="Rectangle 29"/>
          <p:cNvSpPr>
            <a:spLocks noChangeArrowheads="1"/>
          </p:cNvSpPr>
          <p:nvPr/>
        </p:nvSpPr>
        <p:spPr bwMode="auto">
          <a:xfrm>
            <a:off x="268768" y="4166242"/>
            <a:ext cx="4252193" cy="16004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400" b="1" dirty="0" smtClean="0">
                <a:latin typeface="Times New Roman" pitchFamily="18" charset="0"/>
              </a:rPr>
              <a:t>Например, в составе раздела «Образование», </a:t>
            </a:r>
          </a:p>
          <a:p>
            <a:pPr>
              <a:defRPr/>
            </a:pPr>
            <a:r>
              <a:rPr lang="ru-RU" sz="1400" b="1" dirty="0" smtClean="0">
                <a:latin typeface="Times New Roman" pitchFamily="18" charset="0"/>
              </a:rPr>
              <a:t>в том числе, выделяются:</a:t>
            </a:r>
          </a:p>
          <a:p>
            <a:pPr>
              <a:defRPr/>
            </a:pPr>
            <a:r>
              <a:rPr lang="ru-RU" sz="1400" dirty="0" smtClean="0">
                <a:latin typeface="Times New Roman" pitchFamily="18" charset="0"/>
              </a:rPr>
              <a:t> -</a:t>
            </a:r>
            <a:r>
              <a:rPr lang="ru-RU" sz="1400" b="1" dirty="0" smtClean="0">
                <a:latin typeface="Times New Roman" pitchFamily="18" charset="0"/>
              </a:rPr>
              <a:t> дошкольное образование; </a:t>
            </a:r>
          </a:p>
          <a:p>
            <a:pPr>
              <a:buFontTx/>
              <a:buChar char="-"/>
              <a:defRPr/>
            </a:pPr>
            <a:r>
              <a:rPr lang="ru-RU" sz="1400" b="1" dirty="0" smtClean="0">
                <a:latin typeface="Times New Roman" pitchFamily="18" charset="0"/>
              </a:rPr>
              <a:t> общее образование;</a:t>
            </a:r>
          </a:p>
          <a:p>
            <a:pPr>
              <a:buFontTx/>
              <a:buChar char="-"/>
              <a:defRPr/>
            </a:pPr>
            <a:r>
              <a:rPr lang="ru-RU" sz="1400" b="1" dirty="0" smtClean="0">
                <a:latin typeface="Times New Roman" pitchFamily="18" charset="0"/>
              </a:rPr>
              <a:t>дополнительное образование детей; </a:t>
            </a:r>
          </a:p>
          <a:p>
            <a:pPr>
              <a:buFontTx/>
              <a:buChar char="-"/>
              <a:defRPr/>
            </a:pPr>
            <a:r>
              <a:rPr lang="ru-RU" sz="1400" b="1" dirty="0" smtClean="0">
                <a:latin typeface="Times New Roman" pitchFamily="18" charset="0"/>
              </a:rPr>
              <a:t> молодежная политика и оздоровление детей;</a:t>
            </a:r>
          </a:p>
          <a:p>
            <a:pPr>
              <a:defRPr/>
            </a:pPr>
            <a:r>
              <a:rPr lang="ru-RU" sz="1400" dirty="0" smtClean="0">
                <a:latin typeface="Times New Roman" pitchFamily="18" charset="0"/>
              </a:rPr>
              <a:t>-</a:t>
            </a:r>
            <a:r>
              <a:rPr lang="ru-RU" sz="1400" b="1" dirty="0" smtClean="0">
                <a:latin typeface="Times New Roman" pitchFamily="18" charset="0"/>
              </a:rPr>
              <a:t> другие вопросы в области образования</a:t>
            </a:r>
          </a:p>
        </p:txBody>
      </p:sp>
      <p:sp>
        <p:nvSpPr>
          <p:cNvPr id="28" name="Rectangle 30"/>
          <p:cNvSpPr>
            <a:spLocks noChangeArrowheads="1"/>
          </p:cNvSpPr>
          <p:nvPr/>
        </p:nvSpPr>
        <p:spPr bwMode="auto">
          <a:xfrm rot="10800000" flipV="1">
            <a:off x="4647208" y="4166242"/>
            <a:ext cx="4200059" cy="1446550"/>
          </a:xfrm>
          <a:prstGeom prst="rect">
            <a:avLst/>
          </a:prstGeom>
          <a:solidFill>
            <a:srgbClr val="CCFFFF"/>
          </a:solidFill>
          <a:ln>
            <a:solidFill>
              <a:srgbClr val="00B0F0"/>
            </a:solidFill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sz="1400" b="1" dirty="0" smtClean="0">
                <a:latin typeface="Times New Roman" pitchFamily="18" charset="0"/>
              </a:rPr>
              <a:t>Полный  перечень     разделов и подразделов классификации расходов  бюджетов  приведен в статье 21 Бюджетного кодекса     Российской      Федерации</a:t>
            </a:r>
          </a:p>
          <a:p>
            <a:pPr>
              <a:defRPr/>
            </a:pPr>
            <a:endParaRPr lang="ru-RU" sz="1400" b="1" dirty="0" smtClean="0">
              <a:latin typeface="Times New Roman" pitchFamily="18" charset="0"/>
            </a:endParaRPr>
          </a:p>
          <a:p>
            <a:pPr>
              <a:defRPr/>
            </a:pPr>
            <a:r>
              <a:rPr lang="ru-RU" sz="1800" b="1" dirty="0" smtClean="0">
                <a:latin typeface="Times New Roman" pitchFamily="18" charset="0"/>
              </a:rPr>
              <a:t>    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450367" y="1671004"/>
            <a:ext cx="0" cy="2286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9" idx="2"/>
            <a:endCxn id="16" idx="0"/>
          </p:cNvCxnSpPr>
          <p:nvPr/>
        </p:nvCxnSpPr>
        <p:spPr>
          <a:xfrm>
            <a:off x="1284740" y="1620225"/>
            <a:ext cx="40307" cy="8127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10" idx="2"/>
          </p:cNvCxnSpPr>
          <p:nvPr/>
        </p:nvCxnSpPr>
        <p:spPr>
          <a:xfrm>
            <a:off x="2071014" y="1652372"/>
            <a:ext cx="22097" cy="2678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2883500" y="1652372"/>
            <a:ext cx="32316" cy="8488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stCxn id="11" idx="2"/>
            <a:endCxn id="19" idx="0"/>
          </p:cNvCxnSpPr>
          <p:nvPr/>
        </p:nvCxnSpPr>
        <p:spPr>
          <a:xfrm flipH="1">
            <a:off x="3700620" y="1671004"/>
            <a:ext cx="1" cy="2619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stCxn id="7" idx="2"/>
            <a:endCxn id="20" idx="0"/>
          </p:cNvCxnSpPr>
          <p:nvPr/>
        </p:nvCxnSpPr>
        <p:spPr>
          <a:xfrm flipH="1">
            <a:off x="4429125" y="1657351"/>
            <a:ext cx="91836" cy="8439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14" idx="2"/>
          </p:cNvCxnSpPr>
          <p:nvPr/>
        </p:nvCxnSpPr>
        <p:spPr>
          <a:xfrm>
            <a:off x="5371148" y="1666876"/>
            <a:ext cx="0" cy="2327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stCxn id="4" idx="2"/>
            <a:endCxn id="22" idx="0"/>
          </p:cNvCxnSpPr>
          <p:nvPr/>
        </p:nvCxnSpPr>
        <p:spPr>
          <a:xfrm flipH="1">
            <a:off x="6129457" y="1659593"/>
            <a:ext cx="96718" cy="8841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13" idx="2"/>
            <a:endCxn id="23" idx="0"/>
          </p:cNvCxnSpPr>
          <p:nvPr/>
        </p:nvCxnSpPr>
        <p:spPr>
          <a:xfrm flipH="1">
            <a:off x="6986304" y="1657670"/>
            <a:ext cx="64773" cy="2625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endCxn id="24" idx="0"/>
          </p:cNvCxnSpPr>
          <p:nvPr/>
        </p:nvCxnSpPr>
        <p:spPr>
          <a:xfrm>
            <a:off x="7777163" y="1671004"/>
            <a:ext cx="0" cy="8302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stCxn id="8" idx="2"/>
            <a:endCxn id="25" idx="0"/>
          </p:cNvCxnSpPr>
          <p:nvPr/>
        </p:nvCxnSpPr>
        <p:spPr>
          <a:xfrm flipH="1">
            <a:off x="8512809" y="1645624"/>
            <a:ext cx="152083" cy="2746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850" y="5766680"/>
            <a:ext cx="447646" cy="68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26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40143"/>
            <a:ext cx="8424936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effectLst>
                  <a:reflection blurRad="6350" stA="55000" endA="300" endPos="45500" dir="5400000" sy="-100000" algn="bl" rotWithShape="0"/>
                </a:effectLst>
              </a:rPr>
              <a:t>КАК КЛАССИФИЦИРУЮТСЯ РАСХОДЫ БЮДЖЕТА?</a:t>
            </a:r>
          </a:p>
        </p:txBody>
      </p:sp>
      <p:sp>
        <p:nvSpPr>
          <p:cNvPr id="34819" name="TextBox 2"/>
          <p:cNvSpPr txBox="1">
            <a:spLocks noChangeArrowheads="1"/>
          </p:cNvSpPr>
          <p:nvPr/>
        </p:nvSpPr>
        <p:spPr bwMode="auto">
          <a:xfrm>
            <a:off x="395288" y="1268413"/>
            <a:ext cx="82804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/>
            <a:r>
              <a:rPr lang="ru-RU" altLang="ru-RU" sz="1500" dirty="0"/>
              <a:t>       Расходы бюджета – выплачиваемые из бюджета денежные средства, за исключением средств, являющихся источниками финансирования дефицита бюджета, и направляемые на финансовое обеспечение задач и функций государства и местного самоуправления.</a:t>
            </a:r>
          </a:p>
        </p:txBody>
      </p:sp>
      <p:sp>
        <p:nvSpPr>
          <p:cNvPr id="34820" name="TextBox 3"/>
          <p:cNvSpPr txBox="1">
            <a:spLocks noChangeArrowheads="1"/>
          </p:cNvSpPr>
          <p:nvPr/>
        </p:nvSpPr>
        <p:spPr bwMode="auto">
          <a:xfrm>
            <a:off x="468313" y="2089150"/>
            <a:ext cx="820737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/>
            <a:r>
              <a:rPr lang="ru-RU" altLang="ru-RU" sz="1400" dirty="0"/>
              <a:t> </a:t>
            </a:r>
            <a:r>
              <a:rPr lang="ru-RU" altLang="ru-RU" sz="1200" dirty="0"/>
              <a:t>Формирование расходов бюджетов бюджетной системы Российской Федерации осуществляется в соответствии с расходными обязательствами, обусловленными установленным законодательством Российской Федерации разграничением полномочий федеральных органов государственной власти, органов государственной власти субъектов Российской Федерации и органов местного самоуправления, исполнение которых согласно законодательству Российской Федерации, международным и иным договорам и соглашениям должно происходить в очередном финансовом году (очередном финансовом году и плановом периоде) за счет средств соответствующих бюджетов.</a:t>
            </a:r>
          </a:p>
          <a:p>
            <a:pPr algn="just"/>
            <a:endParaRPr lang="ru-RU" altLang="ru-RU" sz="1400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3743325" y="3703638"/>
            <a:ext cx="1657350" cy="138112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Классификация расходов </a:t>
            </a:r>
          </a:p>
          <a:p>
            <a:pPr algn="ctr">
              <a:defRPr/>
            </a:pPr>
            <a:r>
              <a:rPr lang="ru-RU" sz="1400" dirty="0"/>
              <a:t>по признакам</a:t>
            </a:r>
          </a:p>
        </p:txBody>
      </p:sp>
      <p:sp>
        <p:nvSpPr>
          <p:cNvPr id="13" name="Стрелка влево 12"/>
          <p:cNvSpPr/>
          <p:nvPr/>
        </p:nvSpPr>
        <p:spPr>
          <a:xfrm>
            <a:off x="2124075" y="4151313"/>
            <a:ext cx="1581150" cy="485775"/>
          </a:xfrm>
          <a:prstGeom prst="leftArrow">
            <a:avLst>
              <a:gd name="adj1" fmla="val 50000"/>
              <a:gd name="adj2" fmla="val 323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/>
              <a:t>Функциональная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5430838" y="4151313"/>
            <a:ext cx="1620837" cy="485775"/>
          </a:xfrm>
          <a:prstGeom prst="rightArrow">
            <a:avLst>
              <a:gd name="adj1" fmla="val 50000"/>
              <a:gd name="adj2" fmla="val 270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/>
              <a:t>Ведомственная</a:t>
            </a: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323850" y="3648075"/>
            <a:ext cx="1800225" cy="265271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/>
              <a:t>классификация отражает направление средств бюджета на выполнение основных функций государства (раздел-подраздел-целевые статьи-виды расходов)</a:t>
            </a:r>
          </a:p>
          <a:p>
            <a:pPr algn="ctr">
              <a:defRPr/>
            </a:pPr>
            <a:endParaRPr lang="ru-RU" sz="1200" dirty="0"/>
          </a:p>
          <a:p>
            <a:pPr algn="ctr">
              <a:defRPr/>
            </a:pPr>
            <a:endParaRPr lang="ru-RU" sz="1200" dirty="0"/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7051675" y="3684588"/>
            <a:ext cx="1819275" cy="26162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/>
              <a:t>Классификация расходов бюджета непосредственно связана со структурой управления, она отображает группировку юридических лиц, получающих бюджетные средства (главные распорядители средств бюджета)</a:t>
            </a:r>
          </a:p>
        </p:txBody>
      </p:sp>
      <p:sp>
        <p:nvSpPr>
          <p:cNvPr id="18" name="Стрелка вниз 17"/>
          <p:cNvSpPr/>
          <p:nvPr/>
        </p:nvSpPr>
        <p:spPr>
          <a:xfrm>
            <a:off x="3238500" y="5194300"/>
            <a:ext cx="2592388" cy="3603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/>
              <a:t>Экономическая</a:t>
            </a: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2243138" y="5643563"/>
            <a:ext cx="4705350" cy="65722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/>
              <a:t>Классификация показывает деление расходов на текущие и капитальные, а также на выплату заработной платы, на материальные затраты, на приобретение товаров и услуг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6093296"/>
            <a:ext cx="432048" cy="59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499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759932948"/>
              </p:ext>
            </p:extLst>
          </p:nvPr>
        </p:nvGraphicFramePr>
        <p:xfrm>
          <a:off x="243788" y="1401745"/>
          <a:ext cx="8784975" cy="5285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107504" y="5107534"/>
            <a:ext cx="2016224" cy="45382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7030A0"/>
            </a:solidFill>
          </a:ln>
          <a:effectLst>
            <a:glow rad="1778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/>
              <a:t>0700  </a:t>
            </a:r>
            <a:r>
              <a:rPr lang="ru-RU" sz="1000" b="1" dirty="0" smtClean="0"/>
              <a:t>Образование             363 725,8 тыс</a:t>
            </a:r>
            <a:r>
              <a:rPr lang="ru-RU" sz="1000" b="1" dirty="0"/>
              <a:t>. руб.</a:t>
            </a:r>
            <a:endParaRPr lang="ru-RU" sz="1000" b="1" dirty="0">
              <a:solidFill>
                <a:srgbClr val="F28660"/>
              </a:solidFill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07504" y="3623831"/>
            <a:ext cx="2006579" cy="66220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/>
              <a:t>0400  Национальная </a:t>
            </a:r>
            <a:r>
              <a:rPr lang="ru-RU" sz="1000" b="1" dirty="0" smtClean="0"/>
              <a:t>экономика                            110 986,5 тыс. руб</a:t>
            </a:r>
            <a:r>
              <a:rPr lang="ru-RU" sz="1000" b="1" dirty="0"/>
              <a:t>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573652" y="3793449"/>
            <a:ext cx="1850015" cy="7265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/>
              <a:t>0600  </a:t>
            </a:r>
          </a:p>
        </p:txBody>
      </p:sp>
      <p:sp>
        <p:nvSpPr>
          <p:cNvPr id="90162" name="Rectangle 50"/>
          <p:cNvSpPr>
            <a:spLocks noChangeArrowheads="1"/>
          </p:cNvSpPr>
          <p:nvPr/>
        </p:nvSpPr>
        <p:spPr bwMode="auto">
          <a:xfrm>
            <a:off x="0" y="115888"/>
            <a:ext cx="9077325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5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РАСХОДЫ БЮДЖЕТА МУНИЦИПАЛЬНОГО </a:t>
            </a:r>
            <a:r>
              <a:rPr lang="ru-RU" sz="15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ОБРАЗОВАНИЯ КРИВОШЕИНСКИЙ РАЙОН </a:t>
            </a:r>
            <a:r>
              <a:rPr lang="ru-RU" sz="15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ПО РАЗДЕЛАМ БЮДЖЕТНОЙ КЛАССИФИКАЦИИ </a:t>
            </a:r>
            <a:r>
              <a:rPr lang="ru-RU" sz="15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БЮДЖЕТОВ</a:t>
            </a:r>
          </a:p>
          <a:p>
            <a:pPr algn="ctr">
              <a:defRPr/>
            </a:pPr>
            <a:r>
              <a:rPr lang="ru-RU" sz="15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 </a:t>
            </a:r>
            <a:r>
              <a:rPr lang="ru-RU" sz="15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НА </a:t>
            </a:r>
            <a:r>
              <a:rPr lang="ru-RU" sz="2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2021</a:t>
            </a:r>
            <a:r>
              <a:rPr lang="ru-RU" sz="15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 </a:t>
            </a:r>
            <a:r>
              <a:rPr lang="ru-RU" sz="15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ГОД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927080" y="4168466"/>
            <a:ext cx="2161693" cy="4613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143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/>
              <a:t>1400 межбюджетные трансферты  </a:t>
            </a:r>
            <a:r>
              <a:rPr lang="ru-RU" sz="1000" b="1" dirty="0" smtClean="0"/>
              <a:t>28 000,0 тыс</a:t>
            </a:r>
            <a:r>
              <a:rPr lang="ru-RU" sz="1000" b="1" dirty="0"/>
              <a:t>. руб.</a:t>
            </a:r>
            <a:endParaRPr lang="ru-RU" sz="1000" b="1" dirty="0"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311991" y="5916624"/>
            <a:ext cx="2016224" cy="4613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/>
              <a:t>1100  Физическая культура и спорт </a:t>
            </a:r>
            <a:r>
              <a:rPr lang="ru-RU" sz="1000" b="1" dirty="0" smtClean="0"/>
              <a:t> 3 133,1 тыс</a:t>
            </a:r>
            <a:r>
              <a:rPr lang="ru-RU" sz="1000" b="1" dirty="0"/>
              <a:t>. руб.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126705" y="6053530"/>
            <a:ext cx="2016224" cy="4055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6D8838"/>
            </a:solidFill>
          </a:ln>
          <a:effectLst>
            <a:glow rad="127000">
              <a:srgbClr val="83A343">
                <a:alpha val="40000"/>
              </a:srgb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/>
              <a:t>0800  Культура </a:t>
            </a:r>
            <a:r>
              <a:rPr lang="ru-RU" sz="1000" b="1" dirty="0" smtClean="0"/>
              <a:t>                    28 534,8 тыс</a:t>
            </a:r>
            <a:r>
              <a:rPr lang="ru-RU" sz="1000" b="1" dirty="0"/>
              <a:t>. руб.</a:t>
            </a:r>
            <a:endParaRPr lang="ru-RU" sz="1000" b="1" dirty="0">
              <a:solidFill>
                <a:srgbClr val="F28660"/>
              </a:solidFill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51519" y="2454754"/>
            <a:ext cx="2125171" cy="5109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/>
              <a:t>1000  Социальная политика </a:t>
            </a:r>
            <a:r>
              <a:rPr lang="ru-RU" sz="1000" b="1" dirty="0" smtClean="0"/>
              <a:t> 30 262,2 тыс</a:t>
            </a:r>
            <a:r>
              <a:rPr lang="ru-RU" sz="1000" b="1" dirty="0"/>
              <a:t>. руб.</a:t>
            </a:r>
          </a:p>
        </p:txBody>
      </p:sp>
      <p:pic>
        <p:nvPicPr>
          <p:cNvPr id="3587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186" y="4931202"/>
            <a:ext cx="576263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72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541" y="3068638"/>
            <a:ext cx="5873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73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652" y="5735361"/>
            <a:ext cx="608012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74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6" r="18102"/>
          <a:stretch>
            <a:fillRect/>
          </a:stretch>
        </p:blipFill>
        <p:spPr bwMode="auto">
          <a:xfrm>
            <a:off x="5177167" y="5669796"/>
            <a:ext cx="579438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75" name="Picture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957" y="1963558"/>
            <a:ext cx="615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76" name="Picture 1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91" y="4555084"/>
            <a:ext cx="5429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78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660" y="3904456"/>
            <a:ext cx="6016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79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690" y="3681777"/>
            <a:ext cx="6175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80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469" y="3927840"/>
            <a:ext cx="579438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81" name="Рисунок 75" descr="sz_logo.pn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797" y="2485845"/>
            <a:ext cx="550862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008584" y="2906607"/>
            <a:ext cx="2088232" cy="54923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/>
              <a:t>0200 Национальная оборона </a:t>
            </a:r>
          </a:p>
          <a:p>
            <a:pPr algn="ctr">
              <a:defRPr/>
            </a:pPr>
            <a:r>
              <a:rPr lang="ru-RU" sz="1000" b="1" dirty="0" smtClean="0"/>
              <a:t>1 834,0 тыс. </a:t>
            </a:r>
            <a:r>
              <a:rPr lang="ru-RU" sz="1000" b="1" dirty="0"/>
              <a:t>руб.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051720" y="1268760"/>
            <a:ext cx="2428444" cy="4613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/>
              <a:t>0100  Общегосударственные вопросы </a:t>
            </a:r>
            <a:r>
              <a:rPr lang="ru-RU" sz="1000" b="1" dirty="0" smtClean="0"/>
              <a:t> 76 729,5 тыс</a:t>
            </a:r>
            <a:r>
              <a:rPr lang="ru-RU" sz="1000" b="1" dirty="0"/>
              <a:t>. руб.</a:t>
            </a:r>
          </a:p>
        </p:txBody>
      </p:sp>
      <p:pic>
        <p:nvPicPr>
          <p:cNvPr id="35888" name="Picture 8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451" y="2134774"/>
            <a:ext cx="60007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Скругленный прямоугольник 18" descr="Фиолетовый узор"/>
          <p:cNvSpPr>
            <a:spLocks noChangeArrowheads="1"/>
          </p:cNvSpPr>
          <p:nvPr/>
        </p:nvSpPr>
        <p:spPr bwMode="auto">
          <a:xfrm>
            <a:off x="3419872" y="3068960"/>
            <a:ext cx="2340000" cy="2179637"/>
          </a:xfrm>
          <a:prstGeom prst="roundRect">
            <a:avLst>
              <a:gd name="adj" fmla="val 50000"/>
            </a:avLst>
          </a:prstGeom>
          <a:blipFill dpi="0" rotWithShape="1">
            <a:blip r:embed="rId18" cstate="print"/>
            <a:srcRect/>
            <a:tile tx="0" ty="0" sx="100000" sy="100000" flip="none" algn="tl"/>
          </a:blip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400" i="1" dirty="0">
                <a:solidFill>
                  <a:srgbClr val="EEACE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</a:t>
            </a:r>
            <a:r>
              <a:rPr lang="ru-RU" sz="1300" i="1" dirty="0" smtClean="0">
                <a:solidFill>
                  <a:srgbClr val="EEACE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МУНИЦИПАЛЬНОГО</a:t>
            </a:r>
            <a:r>
              <a:rPr lang="ru-RU" sz="1400" i="1" dirty="0" smtClean="0">
                <a:solidFill>
                  <a:srgbClr val="EEACE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1400" i="1" dirty="0">
                <a:solidFill>
                  <a:srgbClr val="EEACE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РАЙОНА </a:t>
            </a:r>
            <a:endParaRPr lang="ru-RU" sz="1400" i="1" dirty="0" smtClean="0">
              <a:solidFill>
                <a:srgbClr val="EEACEC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defRPr/>
            </a:pPr>
            <a:r>
              <a:rPr lang="ru-RU" sz="1600" b="1" i="1" dirty="0" smtClean="0">
                <a:solidFill>
                  <a:srgbClr val="EEACEC"/>
                </a:solidFill>
              </a:rPr>
              <a:t>660 642,8  тыс.руб.</a:t>
            </a:r>
            <a:endParaRPr lang="ru-RU" sz="1600" b="1" i="1" dirty="0">
              <a:solidFill>
                <a:srgbClr val="EEACEC"/>
              </a:solidFill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5292080" y="1268760"/>
            <a:ext cx="2428444" cy="4613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/>
              <a:t>0500  Ж</a:t>
            </a:r>
            <a:r>
              <a:rPr lang="ru-RU" sz="1000" b="1" dirty="0" smtClean="0"/>
              <a:t>илищно-коммунальное хозяйство 17 436,9 тыс</a:t>
            </a:r>
            <a:r>
              <a:rPr lang="ru-RU" sz="1000" b="1" dirty="0"/>
              <a:t>. руб.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6093296"/>
            <a:ext cx="432048" cy="59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3529173"/>
      </p:ext>
    </p:extLst>
  </p:cSld>
  <p:clrMapOvr>
    <a:masterClrMapping/>
  </p:clrMapOvr>
  <p:transition advClick="0" advTm="1000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kradm.tomsk.ru/files/gallery/zdaniya/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8640960" cy="5634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52928" cy="720080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dirty="0" smtClean="0"/>
              <a:t>Расходы на образование на очередной 2021 год и плановый период 2022 и 2023 годов</a:t>
            </a:r>
            <a:endParaRPr lang="ru-RU" sz="1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6093296"/>
            <a:ext cx="432048" cy="59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909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76056" y="4005064"/>
            <a:ext cx="40679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Услуги образования в Кривошеинском районе представлены:</a:t>
            </a:r>
          </a:p>
          <a:p>
            <a:r>
              <a:rPr lang="ru-RU" sz="1600" dirty="0" smtClean="0"/>
              <a:t>-3 детских дошкольных учреждения;</a:t>
            </a:r>
          </a:p>
          <a:p>
            <a:r>
              <a:rPr lang="ru-RU" sz="1600" dirty="0" smtClean="0"/>
              <a:t>-10 общеобразовательных учреждений;</a:t>
            </a:r>
          </a:p>
          <a:p>
            <a:r>
              <a:rPr lang="ru-RU" sz="1600" dirty="0" smtClean="0"/>
              <a:t>-3 учреждения дополнительного образования.</a:t>
            </a:r>
          </a:p>
          <a:p>
            <a:endParaRPr lang="ru-RU" sz="1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6093296"/>
            <a:ext cx="432048" cy="59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sob.znate.ru/tw_files2/urls_26/8/d-7308/7z-docs/1_html_m3fd341e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61" y="3267868"/>
            <a:ext cx="4632450" cy="28974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000792"/>
              </p:ext>
            </p:extLst>
          </p:nvPr>
        </p:nvGraphicFramePr>
        <p:xfrm>
          <a:off x="899593" y="260648"/>
          <a:ext cx="7560838" cy="2702834"/>
        </p:xfrm>
        <a:graphic>
          <a:graphicData uri="http://schemas.openxmlformats.org/drawingml/2006/table">
            <a:tbl>
              <a:tblPr/>
              <a:tblGrid>
                <a:gridCol w="3731464"/>
                <a:gridCol w="1276458"/>
                <a:gridCol w="1276458"/>
                <a:gridCol w="1276458"/>
              </a:tblGrid>
              <a:tr h="6581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Направление расходования</a:t>
                      </a:r>
                    </a:p>
                  </a:txBody>
                  <a:tcPr marL="8775" marR="8775" marT="8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г. (тыс. руб.)</a:t>
                      </a:r>
                    </a:p>
                  </a:txBody>
                  <a:tcPr marL="8775" marR="8775" marT="8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г. (тыс. руб.)</a:t>
                      </a:r>
                    </a:p>
                  </a:txBody>
                  <a:tcPr marL="8775" marR="8775" marT="8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г. (тыс. руб.)</a:t>
                      </a:r>
                    </a:p>
                  </a:txBody>
                  <a:tcPr marL="8775" marR="8775" marT="8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9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Дошкольное образование</a:t>
                      </a:r>
                    </a:p>
                  </a:txBody>
                  <a:tcPr marL="8775" marR="8775" marT="8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55 439,4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775" marR="8775" marT="8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53 849,1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775" marR="8775" marT="8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53 991,4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775" marR="8775" marT="8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9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Общее образование</a:t>
                      </a:r>
                    </a:p>
                  </a:txBody>
                  <a:tcPr marL="8775" marR="8775" marT="8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267 718,5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775" marR="8775" marT="8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250 599,9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775" marR="8775" marT="8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252 349,4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775" marR="8775" marT="8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9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Дополнительное образование</a:t>
                      </a:r>
                    </a:p>
                  </a:txBody>
                  <a:tcPr marL="8775" marR="8775" marT="8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22 800,1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775" marR="8775" marT="8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20 702,5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775" marR="8775" marT="8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20 702,5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775" marR="8775" marT="8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5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Молодежная политика и оздоровление детей</a:t>
                      </a:r>
                    </a:p>
                  </a:txBody>
                  <a:tcPr marL="8775" marR="8775" marT="8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2 228,0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775" marR="8775" marT="8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2 228,0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775" marR="8775" marT="8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1 728,0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775" marR="8775" marT="8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4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Другие вопросы в области образования</a:t>
                      </a:r>
                    </a:p>
                  </a:txBody>
                  <a:tcPr marL="8775" marR="8775" marT="8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15 539,8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775" marR="8775" marT="8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11 643,8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775" marR="8775" marT="8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11 618,1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775" marR="8775" marT="8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9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Всего расходов на образование:</a:t>
                      </a:r>
                    </a:p>
                  </a:txBody>
                  <a:tcPr marL="8775" marR="8775" marT="8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363 725,8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775" marR="8775" marT="8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339 023,3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775" marR="8775" marT="8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340 389,4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775" marR="8775" marT="8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329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08912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Обращение руководителя Управления финансов Администрации Кривошеинского района И.В. Ерохиной к жителям Кривошеинского района</a:t>
            </a:r>
            <a:endParaRPr lang="ru-RU" sz="15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44008" y="980728"/>
            <a:ext cx="4176464" cy="2952328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Управление финансов Администрации Кривошеинского района 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информационный ресурс «Бюджет для граждан», созданный для обеспечения открытости и прозрачности бюджета и бюджетного процесса для населения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Бюджет 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граждан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это упрощенная версия бюджетного документа, которая использует неформальный язык и доступные форматы, чтобы облегчить для граждан понимание бюджета.</a:t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Эта версия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 информационно-аналитический материал, доступный для широкого круга неподготовленных пользователей: основы бюджета и бюджетного процесса, исполнение бюджета, проект бюджета, государственные программы, публичные слушания и другая информация для граждан.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Уже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информация о всех стадиях бюджетного процесса, о плановых показателях бюджета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его исполнении доступна для всех заинтересованных пользователей и размещается на официальном интернет-портале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образования Кривошеинский район.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13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6093296"/>
            <a:ext cx="432048" cy="59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3" cstate="print"/>
          <a:srcRect l="17225" t="402" r="10799" b="66572"/>
          <a:stretch>
            <a:fillRect/>
          </a:stretch>
        </p:blipFill>
        <p:spPr bwMode="auto">
          <a:xfrm>
            <a:off x="611560" y="1196752"/>
            <a:ext cx="3776345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11560" y="4077072"/>
            <a:ext cx="7848872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Надеемся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представление бюджета и бюджетного процесса в Кривошеинском районе  в понятной для жителей форме повысит уровень общественного участия граждан в бюджетном процессе Кривошеинского района.</a:t>
            </a:r>
          </a:p>
          <a:p>
            <a:pPr algn="just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Муниципальное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Кривошеинский район  ведет работу над самым важным документом района - проектом бюджета Кривошеинского района на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годов. Его формирование - это сложный процесс, в который должны быть вовлечены все граждане. </a:t>
            </a:r>
          </a:p>
          <a:p>
            <a:pPr algn="just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Формирование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муниципального образования Кривошеинский район как и в предыдущий период осуществлялось по программно-целевому принципу на основе проектов муниципальных программ Кривошеинского района. Бюджет района формируется на трехлетний бюджетный цикл в соответствии с  действующим бюджетным законодательством. Расходная часть бюджета ориентирована на сохранение социальных гарантий для жителей Кривошеинского района, сохранением уровня номинальной заработной платы работников бюджетной сферы не ниже уровня, достигнутого в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году, повышение качества и доступности муниципальных услуг. </a:t>
            </a:r>
          </a:p>
          <a:p>
            <a:pPr algn="just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Мы открыты для ваших замечаний и конструктивных предложений</a:t>
            </a:r>
            <a:r>
              <a:rPr lang="ru-RU" dirty="0" smtClean="0"/>
              <a:t>.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751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612" y="908720"/>
            <a:ext cx="4896544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http://berezka.dou.tomsk.ru/files/2014/02/DSCF6910sz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81329"/>
            <a:ext cx="4483224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76672"/>
            <a:ext cx="6512511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2500" dirty="0" smtClean="0"/>
              <a:t>Дошкольное образование</a:t>
            </a:r>
            <a:endParaRPr lang="ru-RU" sz="25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3464" y="1268760"/>
            <a:ext cx="3276408" cy="2019534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ru-RU" b="1" dirty="0" smtClean="0"/>
              <a:t>       </a:t>
            </a:r>
          </a:p>
          <a:p>
            <a:pPr marL="4572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   МБДОУ «Березка» </a:t>
            </a:r>
          </a:p>
          <a:p>
            <a:pPr marL="45720" indent="0">
              <a:buNone/>
            </a:pPr>
            <a:r>
              <a:rPr lang="ru-RU" b="1" dirty="0" smtClean="0"/>
              <a:t>       МБДОУ «Улыбка»</a:t>
            </a:r>
          </a:p>
          <a:p>
            <a:pPr marL="45720" indent="0">
              <a:buNone/>
            </a:pPr>
            <a:r>
              <a:rPr lang="ru-RU" b="1" dirty="0" smtClean="0"/>
              <a:t>       МБДОУ «Колосок»</a:t>
            </a:r>
            <a:endParaRPr lang="ru-RU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6093296"/>
            <a:ext cx="432048" cy="59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ый прямоугольник 4"/>
          <p:cNvSpPr>
            <a:spLocks noChangeArrowheads="1"/>
          </p:cNvSpPr>
          <p:nvPr/>
        </p:nvSpPr>
        <p:spPr bwMode="auto">
          <a:xfrm>
            <a:off x="4932040" y="5733256"/>
            <a:ext cx="2880320" cy="864096"/>
          </a:xfrm>
          <a:prstGeom prst="roundRect">
            <a:avLst>
              <a:gd name="adj" fmla="val 11236"/>
            </a:avLst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B48200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2999"/>
              </a:srgbClr>
            </a:outerShdw>
          </a:effectLst>
        </p:spPr>
        <p:txBody>
          <a:bodyPr anchor="ctr"/>
          <a:lstStyle/>
          <a:p>
            <a:r>
              <a:rPr lang="ru-RU" sz="1200" i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Для справки:</a:t>
            </a:r>
          </a:p>
          <a:p>
            <a:r>
              <a:rPr lang="ru-RU" sz="1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МБДОУ-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муниципальное бюджетное дошкольное образовательное учреждение </a:t>
            </a:r>
            <a:endParaRPr lang="ru-RU" sz="1200" i="1" dirty="0"/>
          </a:p>
        </p:txBody>
      </p:sp>
    </p:spTree>
    <p:extLst>
      <p:ext uri="{BB962C8B-B14F-4D97-AF65-F5344CB8AC3E}">
        <p14:creationId xmlns:p14="http://schemas.microsoft.com/office/powerpoint/2010/main" val="379567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088575" cy="792088"/>
          </a:xfrm>
        </p:spPr>
        <p:txBody>
          <a:bodyPr/>
          <a:lstStyle/>
          <a:p>
            <a:pPr marL="0" indent="0" algn="ctr">
              <a:buNone/>
            </a:pPr>
            <a:r>
              <a:rPr lang="ru-RU" sz="3000" dirty="0" smtClean="0"/>
              <a:t>Дошкольное образование</a:t>
            </a:r>
            <a:endParaRPr lang="ru-RU" sz="3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83575044"/>
              </p:ext>
            </p:extLst>
          </p:nvPr>
        </p:nvGraphicFramePr>
        <p:xfrm>
          <a:off x="395535" y="1046005"/>
          <a:ext cx="8280919" cy="2022955"/>
        </p:xfrm>
        <a:graphic>
          <a:graphicData uri="http://schemas.openxmlformats.org/drawingml/2006/table">
            <a:tbl>
              <a:tblPr/>
              <a:tblGrid>
                <a:gridCol w="2516613"/>
                <a:gridCol w="2516613"/>
                <a:gridCol w="1138801"/>
                <a:gridCol w="1138801"/>
                <a:gridCol w="970091"/>
              </a:tblGrid>
              <a:tr h="231244">
                <a:tc gridSpan="5"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MS Sans Serif"/>
                        </a:rPr>
                        <a:t>тыс. руб.</a:t>
                      </a:r>
                    </a:p>
                  </a:txBody>
                  <a:tcPr marL="9395" marR="9395" marT="93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MS Sans Serif"/>
                      </a:endParaRPr>
                    </a:p>
                  </a:txBody>
                  <a:tcPr marL="9395" marR="9395" marT="93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MS Sans Serif"/>
                      </a:endParaRPr>
                    </a:p>
                  </a:txBody>
                  <a:tcPr marL="9395" marR="9395" marT="93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MS Sans Serif"/>
                      </a:endParaRPr>
                    </a:p>
                  </a:txBody>
                  <a:tcPr marL="9395" marR="9395" marT="93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MS Sans Serif"/>
                      </a:endParaRPr>
                    </a:p>
                  </a:txBody>
                  <a:tcPr marL="9395" marR="9395" marT="93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8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Направление расходования</a:t>
                      </a: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Источник </a:t>
                      </a:r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финансирования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План </a:t>
                      </a:r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2021  </a:t>
                      </a:r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План </a:t>
                      </a:r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2022  </a:t>
                      </a:r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План </a:t>
                      </a:r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2023  </a:t>
                      </a:r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Д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/>
                        </a:rPr>
                        <a:t>ошкольное </a:t>
                      </a:r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образование</a:t>
                      </a: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За счет средств районного бюджета</a:t>
                      </a: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16 002,6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14 608,0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14 750,3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За счет средств областного бюджета</a:t>
                      </a: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39 436,8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39 241,1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39 241,1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Итого</a:t>
                      </a:r>
                    </a:p>
                  </a:txBody>
                  <a:tcPr marL="9395" marR="9395" marT="9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395" marR="9395" marT="9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55 439,4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395" marR="9395" marT="9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53 849,1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395" marR="9395" marT="9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53 991,4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395" marR="9395" marT="9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170" name="Picture 2" descr="http://krivbiblioteka.ucoz.org/detki/ALIM57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284984"/>
            <a:ext cx="6120680" cy="340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6093296"/>
            <a:ext cx="432048" cy="59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783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http://kradm.tomsk.ru/files/gallery/zdaniya/belobugor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465612"/>
            <a:ext cx="426720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6512511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2500" dirty="0" smtClean="0"/>
              <a:t>Школы</a:t>
            </a:r>
            <a:endParaRPr lang="ru-RU" sz="25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4860032" y="764704"/>
            <a:ext cx="3960440" cy="345638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1500" dirty="0"/>
              <a:t>МБОУ </a:t>
            </a:r>
            <a:r>
              <a:rPr lang="ru-RU" sz="1500" dirty="0" smtClean="0"/>
              <a:t>«</a:t>
            </a:r>
            <a:r>
              <a:rPr lang="ru-RU" sz="1500" dirty="0" err="1" smtClean="0"/>
              <a:t>Белоугорская</a:t>
            </a:r>
            <a:r>
              <a:rPr lang="ru-RU" sz="1500" dirty="0" smtClean="0"/>
              <a:t> ООШ«</a:t>
            </a:r>
          </a:p>
          <a:p>
            <a:pPr marL="45720" indent="0">
              <a:buNone/>
            </a:pPr>
            <a:r>
              <a:rPr lang="ru-RU" sz="1500" dirty="0"/>
              <a:t>МБОУ </a:t>
            </a:r>
            <a:r>
              <a:rPr lang="ru-RU" sz="1500" dirty="0" smtClean="0"/>
              <a:t>«</a:t>
            </a:r>
            <a:r>
              <a:rPr lang="ru-RU" sz="1500" dirty="0" err="1" smtClean="0"/>
              <a:t>Володинская</a:t>
            </a:r>
            <a:r>
              <a:rPr lang="ru-RU" sz="1500" dirty="0" smtClean="0"/>
              <a:t> СОШ«</a:t>
            </a:r>
          </a:p>
          <a:p>
            <a:pPr marL="45720" indent="0">
              <a:buNone/>
            </a:pPr>
            <a:r>
              <a:rPr lang="ru-RU" sz="1500" dirty="0"/>
              <a:t>МБОУ </a:t>
            </a:r>
            <a:r>
              <a:rPr lang="ru-RU" sz="1500" dirty="0" smtClean="0"/>
              <a:t>«</a:t>
            </a:r>
            <a:r>
              <a:rPr lang="ru-RU" sz="1500" dirty="0" err="1" smtClean="0"/>
              <a:t>Иштанская</a:t>
            </a:r>
            <a:r>
              <a:rPr lang="ru-RU" sz="1500" dirty="0" smtClean="0"/>
              <a:t> ООШ«</a:t>
            </a:r>
          </a:p>
          <a:p>
            <a:pPr marL="45720" indent="0">
              <a:buNone/>
            </a:pPr>
            <a:r>
              <a:rPr lang="ru-RU" sz="1500" dirty="0"/>
              <a:t>МБОУ </a:t>
            </a:r>
            <a:r>
              <a:rPr lang="ru-RU" sz="1500" dirty="0" smtClean="0"/>
              <a:t>«Красноярская СОШ«</a:t>
            </a:r>
          </a:p>
          <a:p>
            <a:pPr marL="45720" indent="0">
              <a:buNone/>
            </a:pPr>
            <a:r>
              <a:rPr lang="ru-RU" sz="1500" dirty="0"/>
              <a:t>МБОУ </a:t>
            </a:r>
            <a:r>
              <a:rPr lang="ru-RU" sz="1500" dirty="0" smtClean="0"/>
              <a:t>«</a:t>
            </a:r>
            <a:r>
              <a:rPr lang="ru-RU" sz="1500" dirty="0" err="1" smtClean="0"/>
              <a:t>Кривошеинская</a:t>
            </a:r>
            <a:r>
              <a:rPr lang="ru-RU" sz="1500" dirty="0" smtClean="0"/>
              <a:t> СОШ им Героя Советского Союза Ф.М. Зинченко«</a:t>
            </a:r>
          </a:p>
          <a:p>
            <a:pPr marL="45720" indent="0">
              <a:buNone/>
            </a:pPr>
            <a:r>
              <a:rPr lang="ru-RU" sz="1500" dirty="0"/>
              <a:t>МБОУ </a:t>
            </a:r>
            <a:r>
              <a:rPr lang="ru-RU" sz="1500" dirty="0" smtClean="0"/>
              <a:t>«Малиновская ООШ»</a:t>
            </a:r>
          </a:p>
          <a:p>
            <a:pPr marL="45720" indent="0">
              <a:buNone/>
            </a:pPr>
            <a:r>
              <a:rPr lang="ru-RU" sz="1500" dirty="0"/>
              <a:t>МБОУ "</a:t>
            </a:r>
            <a:r>
              <a:rPr lang="ru-RU" sz="1500" dirty="0" err="1"/>
              <a:t>Новокривошеинская</a:t>
            </a:r>
            <a:r>
              <a:rPr lang="ru-RU" sz="1500" dirty="0"/>
              <a:t> </a:t>
            </a:r>
            <a:r>
              <a:rPr lang="ru-RU" sz="1500" dirty="0" smtClean="0"/>
              <a:t>ООШ«</a:t>
            </a:r>
          </a:p>
          <a:p>
            <a:pPr marL="45720" indent="0">
              <a:buNone/>
            </a:pPr>
            <a:r>
              <a:rPr lang="ru-RU" sz="1500" dirty="0"/>
              <a:t>МБОУ </a:t>
            </a:r>
            <a:r>
              <a:rPr lang="ru-RU" sz="1500" dirty="0" smtClean="0"/>
              <a:t>«</a:t>
            </a:r>
            <a:r>
              <a:rPr lang="ru-RU" sz="1500" dirty="0" err="1" smtClean="0"/>
              <a:t>Пудовская</a:t>
            </a:r>
            <a:r>
              <a:rPr lang="ru-RU" sz="1500" dirty="0" smtClean="0"/>
              <a:t> СОШ»</a:t>
            </a:r>
          </a:p>
          <a:p>
            <a:pPr marL="45720" indent="0">
              <a:buNone/>
            </a:pPr>
            <a:r>
              <a:rPr lang="ru-RU" sz="1500" dirty="0"/>
              <a:t>МКОУ </a:t>
            </a:r>
            <a:r>
              <a:rPr lang="ru-RU" sz="1500" dirty="0" smtClean="0"/>
              <a:t>«Никольская ООШ»</a:t>
            </a:r>
          </a:p>
          <a:p>
            <a:pPr marL="45720" indent="0">
              <a:buNone/>
            </a:pPr>
            <a:r>
              <a:rPr lang="ru-RU" sz="1500" dirty="0">
                <a:solidFill>
                  <a:schemeClr val="tx1"/>
                </a:solidFill>
              </a:rPr>
              <a:t>МКОУ</a:t>
            </a:r>
            <a:r>
              <a:rPr lang="ru-RU" sz="1500" dirty="0"/>
              <a:t> "Петровская </a:t>
            </a:r>
            <a:r>
              <a:rPr lang="ru-RU" sz="1500" dirty="0" smtClean="0"/>
              <a:t>ООШ»</a:t>
            </a:r>
          </a:p>
          <a:p>
            <a:pPr marL="45720" indent="0">
              <a:buNone/>
            </a:pPr>
            <a:endParaRPr lang="ru-RU" sz="1800" dirty="0" smtClean="0"/>
          </a:p>
          <a:p>
            <a:pPr marL="45720" indent="0">
              <a:buNone/>
            </a:pPr>
            <a:endParaRPr lang="ru-RU" sz="1800" dirty="0" smtClean="0"/>
          </a:p>
          <a:p>
            <a:pPr marL="45720" indent="0">
              <a:buNone/>
            </a:pPr>
            <a:endParaRPr lang="ru-RU" sz="1800" dirty="0" smtClean="0"/>
          </a:p>
          <a:p>
            <a:pPr marL="45720" indent="0">
              <a:buNone/>
            </a:pPr>
            <a:endParaRPr lang="ru-RU" sz="1800" dirty="0" smtClean="0"/>
          </a:p>
          <a:p>
            <a:pPr marL="45720" indent="0">
              <a:buNone/>
            </a:pPr>
            <a:endParaRPr lang="ru-RU" sz="1800" dirty="0"/>
          </a:p>
        </p:txBody>
      </p:sp>
      <p:pic>
        <p:nvPicPr>
          <p:cNvPr id="16388" name="Picture 4" descr="http://kradm.tomsk.ru/files/gallery/zdaniya/12858196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42672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3645024"/>
            <a:ext cx="41764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 всех школах, кроме МБОУ «</a:t>
            </a:r>
            <a:r>
              <a:rPr lang="ru-RU" dirty="0" err="1" smtClean="0"/>
              <a:t>Володинская</a:t>
            </a:r>
            <a:r>
              <a:rPr lang="ru-RU" dirty="0" smtClean="0"/>
              <a:t> </a:t>
            </a:r>
            <a:r>
              <a:rPr lang="ru-RU" dirty="0" err="1" smtClean="0"/>
              <a:t>СОШ»и</a:t>
            </a:r>
            <a:r>
              <a:rPr lang="ru-RU" dirty="0"/>
              <a:t> МБОУ «Малиновская ООШ»</a:t>
            </a:r>
          </a:p>
          <a:p>
            <a:r>
              <a:rPr lang="ru-RU" dirty="0" smtClean="0"/>
              <a:t> имеются группы дошкольного образования детей</a:t>
            </a:r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6093296"/>
            <a:ext cx="432048" cy="59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5445224"/>
            <a:ext cx="36358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Для справки:</a:t>
            </a:r>
          </a:p>
          <a:p>
            <a:r>
              <a:rPr lang="ru-RU" sz="1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МБОУ-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муниципальное бюджетное</a:t>
            </a:r>
          </a:p>
          <a:p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общеобразовательное учреждение</a:t>
            </a:r>
          </a:p>
          <a:p>
            <a:r>
              <a:rPr lang="ru-RU" sz="1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МКОУ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муниципальное казенное </a:t>
            </a:r>
          </a:p>
          <a:p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общеобразовательное учреждение</a:t>
            </a:r>
          </a:p>
          <a:p>
            <a:r>
              <a:rPr lang="ru-RU" sz="1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СОШ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средняя общеобразовательная школа</a:t>
            </a:r>
          </a:p>
          <a:p>
            <a:r>
              <a:rPr lang="ru-RU" sz="1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ООШ-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основная общеобразовательная школа</a:t>
            </a:r>
            <a:endParaRPr lang="ru-RU" sz="1200" i="1" dirty="0"/>
          </a:p>
        </p:txBody>
      </p:sp>
    </p:spTree>
    <p:extLst>
      <p:ext uri="{BB962C8B-B14F-4D97-AF65-F5344CB8AC3E}">
        <p14:creationId xmlns:p14="http://schemas.microsoft.com/office/powerpoint/2010/main" val="26124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488832" cy="720080"/>
          </a:xfrm>
        </p:spPr>
        <p:txBody>
          <a:bodyPr/>
          <a:lstStyle/>
          <a:p>
            <a:pPr marL="0" indent="0" algn="ctr">
              <a:buNone/>
            </a:pPr>
            <a:r>
              <a:rPr lang="ru-RU" sz="3000" dirty="0" smtClean="0"/>
              <a:t>Общее образование</a:t>
            </a:r>
            <a:endParaRPr lang="ru-RU" sz="30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73148269"/>
              </p:ext>
            </p:extLst>
          </p:nvPr>
        </p:nvGraphicFramePr>
        <p:xfrm>
          <a:off x="827584" y="1052736"/>
          <a:ext cx="7920879" cy="1842621"/>
        </p:xfrm>
        <a:graphic>
          <a:graphicData uri="http://schemas.openxmlformats.org/drawingml/2006/table">
            <a:tbl>
              <a:tblPr/>
              <a:tblGrid>
                <a:gridCol w="1944216"/>
                <a:gridCol w="2557884"/>
                <a:gridCol w="1139593"/>
                <a:gridCol w="1139593"/>
                <a:gridCol w="1139593"/>
              </a:tblGrid>
              <a:tr h="5168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Направление расходования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Источник финансирования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План </a:t>
                      </a:r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2021  </a:t>
                      </a:r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План </a:t>
                      </a:r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2022  </a:t>
                      </a:r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План </a:t>
                      </a:r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2023 </a:t>
                      </a:r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23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Times New Roman"/>
                        </a:rPr>
                        <a:t>Общее образование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За счет средств районного бюджета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37 577,6</a:t>
                      </a:r>
                      <a:endParaRPr lang="ru-RU" sz="14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22 212,4</a:t>
                      </a:r>
                      <a:endParaRPr lang="ru-RU" sz="14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23 736,0</a:t>
                      </a:r>
                      <a:endParaRPr lang="ru-RU" sz="14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За счет средств областного бюджета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230 140,9</a:t>
                      </a:r>
                      <a:endParaRPr lang="ru-RU" sz="14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228 387,5</a:t>
                      </a:r>
                      <a:endParaRPr lang="ru-RU" sz="14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228 613,4</a:t>
                      </a:r>
                      <a:endParaRPr lang="ru-RU" sz="14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4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Итого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267 718,5</a:t>
                      </a:r>
                      <a:endParaRPr lang="ru-RU" sz="1400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250 599,9</a:t>
                      </a:r>
                      <a:endParaRPr lang="ru-RU" sz="1400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252 349,4</a:t>
                      </a:r>
                      <a:endParaRPr lang="ru-RU" sz="1400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194" name="Picture 2" descr="http://svjatoynarym.ru/files/2015/03/CIMG04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113584"/>
            <a:ext cx="6192688" cy="3744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6093296"/>
            <a:ext cx="432048" cy="59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812360" y="692696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Тыс.руб.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50368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kradm.tomsk.ru/files/gallery/DSCN51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24944"/>
            <a:ext cx="4230317" cy="32949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6512511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2500" dirty="0" smtClean="0"/>
              <a:t>Дополнительное образование</a:t>
            </a:r>
            <a:endParaRPr lang="ru-RU" sz="25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6093296"/>
            <a:ext cx="432048" cy="59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kriv-dshi.edu.tomsk.ru/images/vipusk201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5"/>
            <a:ext cx="403244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SC03048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492896"/>
            <a:ext cx="3672408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37730" y="868070"/>
            <a:ext cx="4172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МБОУ ДО «Дом детского творчества»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637730" y="1296709"/>
            <a:ext cx="4398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МБОУ ДО «Детско-юношеская спортивная школа»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696021" y="2060195"/>
            <a:ext cx="411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МБОУ ДО «Детская школа искусств»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364088" y="5877272"/>
            <a:ext cx="30963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Для справки:</a:t>
            </a:r>
          </a:p>
          <a:p>
            <a:r>
              <a:rPr lang="ru-RU" sz="1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МБОУ ДО –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муниципальное бюджетное</a:t>
            </a:r>
          </a:p>
          <a:p>
            <a:r>
              <a:rPr lang="ru-RU" sz="1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образовательное учреждение дополнительного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60979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632848" cy="720080"/>
          </a:xfrm>
        </p:spPr>
        <p:txBody>
          <a:bodyPr/>
          <a:lstStyle/>
          <a:p>
            <a:pPr marL="0" indent="0" algn="ctr">
              <a:buNone/>
            </a:pPr>
            <a:r>
              <a:rPr lang="ru-RU" sz="3000" dirty="0" smtClean="0"/>
              <a:t>Дополнительное образование</a:t>
            </a:r>
            <a:endParaRPr lang="ru-RU" sz="3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57617115"/>
              </p:ext>
            </p:extLst>
          </p:nvPr>
        </p:nvGraphicFramePr>
        <p:xfrm>
          <a:off x="755575" y="1268760"/>
          <a:ext cx="7776865" cy="2016224"/>
        </p:xfrm>
        <a:graphic>
          <a:graphicData uri="http://schemas.openxmlformats.org/drawingml/2006/table">
            <a:tbl>
              <a:tblPr/>
              <a:tblGrid>
                <a:gridCol w="2361956"/>
                <a:gridCol w="2361956"/>
                <a:gridCol w="1017651"/>
                <a:gridCol w="1017651"/>
                <a:gridCol w="1017651"/>
              </a:tblGrid>
              <a:tr h="4865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effectLst/>
                          <a:latin typeface="Times New Roman"/>
                        </a:rPr>
                        <a:t>Направление расходования</a:t>
                      </a: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effectLst/>
                          <a:latin typeface="Times New Roman"/>
                        </a:rPr>
                        <a:t>Источник финансирования</a:t>
                      </a: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effectLst/>
                          <a:latin typeface="Times New Roman"/>
                        </a:rPr>
                        <a:t>План </a:t>
                      </a:r>
                      <a:r>
                        <a:rPr lang="ru-RU" sz="1300" b="1" i="0" u="none" strike="noStrike" dirty="0" smtClean="0">
                          <a:effectLst/>
                          <a:latin typeface="Times New Roman"/>
                        </a:rPr>
                        <a:t>2021  </a:t>
                      </a:r>
                      <a:r>
                        <a:rPr lang="ru-RU" sz="1300" b="1" i="0" u="none" strike="noStrike" dirty="0"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effectLst/>
                          <a:latin typeface="Times New Roman"/>
                        </a:rPr>
                        <a:t>План </a:t>
                      </a:r>
                      <a:r>
                        <a:rPr lang="ru-RU" sz="1300" b="1" i="0" u="none" strike="noStrike" dirty="0" smtClean="0">
                          <a:effectLst/>
                          <a:latin typeface="Times New Roman"/>
                        </a:rPr>
                        <a:t>2022  </a:t>
                      </a:r>
                      <a:r>
                        <a:rPr lang="ru-RU" sz="1300" b="1" i="0" u="none" strike="noStrike" dirty="0"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effectLst/>
                          <a:latin typeface="Times New Roman"/>
                        </a:rPr>
                        <a:t>План </a:t>
                      </a:r>
                      <a:r>
                        <a:rPr lang="ru-RU" sz="1300" b="1" i="0" u="none" strike="noStrike" dirty="0" smtClean="0">
                          <a:effectLst/>
                          <a:latin typeface="Times New Roman"/>
                        </a:rPr>
                        <a:t>2023  </a:t>
                      </a:r>
                      <a:r>
                        <a:rPr lang="ru-RU" sz="1300" b="1" i="0" u="none" strike="noStrike" dirty="0"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98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effectLst/>
                          <a:latin typeface="Times New Roman"/>
                        </a:rPr>
                        <a:t>Дополнительное образование</a:t>
                      </a: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effectLst/>
                          <a:latin typeface="Times New Roman"/>
                        </a:rPr>
                        <a:t>За счет средств районного бюджета</a:t>
                      </a: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20 947,7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19 940,5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  <a:r>
                        <a:rPr lang="ru-RU" sz="13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940,5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6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effectLst/>
                          <a:latin typeface="Times New Roman"/>
                        </a:rPr>
                        <a:t>За счет средств областного бюджета</a:t>
                      </a: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1 852,4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762,0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762,0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effectLst/>
                          <a:latin typeface="Times New Roman"/>
                        </a:rPr>
                        <a:t>Итого</a:t>
                      </a:r>
                    </a:p>
                  </a:txBody>
                  <a:tcPr marL="8956" marR="8956" marT="89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956" marR="8956" marT="89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22 800,1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956" marR="8956" marT="89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20 702,5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956" marR="8956" marT="89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20 702,5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956" marR="8956" marT="89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6093296"/>
            <a:ext cx="432048" cy="59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http://kradm.tomsk.ru/files/gallery/zdaniya/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501008"/>
            <a:ext cx="5184576" cy="32165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668344" y="980728"/>
          <a:ext cx="846832" cy="222885"/>
        </p:xfrm>
        <a:graphic>
          <a:graphicData uri="http://schemas.openxmlformats.org/drawingml/2006/table">
            <a:tbl>
              <a:tblPr/>
              <a:tblGrid>
                <a:gridCol w="846832"/>
              </a:tblGrid>
              <a:tr h="4572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тыс.руб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021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064896" cy="792088"/>
          </a:xfrm>
        </p:spPr>
        <p:txBody>
          <a:bodyPr/>
          <a:lstStyle/>
          <a:p>
            <a:pPr marL="0" indent="0" algn="ctr">
              <a:buNone/>
            </a:pPr>
            <a:r>
              <a:rPr lang="ru-RU" sz="2500" dirty="0" smtClean="0"/>
              <a:t>Расходы на культуру на очередной 2021 год и плановый период 2022 и 2023 годов</a:t>
            </a:r>
            <a:endParaRPr lang="ru-RU" sz="25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0" y="1556792"/>
            <a:ext cx="3744416" cy="1440160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МБУК «</a:t>
            </a:r>
            <a:r>
              <a:rPr lang="ru-RU" dirty="0"/>
              <a:t>К</a:t>
            </a:r>
            <a:r>
              <a:rPr lang="ru-RU" dirty="0" smtClean="0"/>
              <a:t>ривошеинская межпоселенческая централизованная клубная система»</a:t>
            </a:r>
            <a:endParaRPr lang="ru-RU" dirty="0"/>
          </a:p>
        </p:txBody>
      </p:sp>
      <p:pic>
        <p:nvPicPr>
          <p:cNvPr id="2050" name="Picture 2" descr="http://krmcks.ru/images/IMG_454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268760"/>
            <a:ext cx="441642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4149080"/>
            <a:ext cx="35283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МБУ «Кривошеинская центральная </a:t>
            </a:r>
            <a:r>
              <a:rPr lang="ru-RU" sz="2200" dirty="0" err="1" smtClean="0"/>
              <a:t>межпоселенческая</a:t>
            </a:r>
            <a:r>
              <a:rPr lang="ru-RU" sz="2200" dirty="0" smtClean="0"/>
              <a:t> библиотека»</a:t>
            </a:r>
            <a:endParaRPr lang="ru-RU" sz="2200" dirty="0"/>
          </a:p>
        </p:txBody>
      </p:sp>
      <p:pic>
        <p:nvPicPr>
          <p:cNvPr id="11266" name="Picture 2" descr="http://svjatoynarym.ru/files/2014/05/%D0%BA%D0%BD%D0%B8%D0%B6%D0%BD%D1%8B%D0%B5-%D0%B2%D1%8B%D1%81%D1%82%D0%B0%D0%B2%D0%BA%D0%B8-800x6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933056"/>
            <a:ext cx="4874388" cy="27543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0" y="5589240"/>
            <a:ext cx="406794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Для справки:</a:t>
            </a:r>
          </a:p>
          <a:p>
            <a:r>
              <a:rPr lang="ru-RU" sz="1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МБУК- 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муниципальное бюджетное </a:t>
            </a:r>
          </a:p>
          <a:p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учреждение культуры</a:t>
            </a:r>
          </a:p>
          <a:p>
            <a:r>
              <a:rPr lang="ru-RU" sz="1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МБУ- муниципальное бюджетное учреждение</a:t>
            </a:r>
            <a:endParaRPr lang="ru-RU" sz="1200" i="1" u="sng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6093296"/>
            <a:ext cx="432048" cy="59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83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272808" cy="792088"/>
          </a:xfrm>
        </p:spPr>
        <p:txBody>
          <a:bodyPr/>
          <a:lstStyle/>
          <a:p>
            <a:pPr marL="0" indent="0" algn="ctr">
              <a:buNone/>
            </a:pPr>
            <a:r>
              <a:rPr lang="ru-RU" sz="3000" dirty="0" smtClean="0"/>
              <a:t>Культура</a:t>
            </a:r>
            <a:endParaRPr lang="ru-RU" sz="3000" dirty="0"/>
          </a:p>
        </p:txBody>
      </p:sp>
      <p:pic>
        <p:nvPicPr>
          <p:cNvPr id="12292" name="Picture 4" descr="http://travel-tomsk.ru/img/14534591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429000"/>
            <a:ext cx="4896544" cy="32495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217" y="6093296"/>
            <a:ext cx="432048" cy="59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520" y="4149080"/>
            <a:ext cx="22322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Для справки:</a:t>
            </a:r>
          </a:p>
          <a:p>
            <a:r>
              <a:rPr lang="ru-RU" sz="1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МБУК- 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муниципальное бюджетное </a:t>
            </a:r>
          </a:p>
          <a:p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учреждение культуры</a:t>
            </a:r>
          </a:p>
          <a:p>
            <a:r>
              <a:rPr lang="ru-RU" sz="1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МБУ- муниципальное бюджетное учреждение</a:t>
            </a:r>
          </a:p>
          <a:p>
            <a:r>
              <a:rPr lang="ru-RU" sz="1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ЦМБ- 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центральная </a:t>
            </a:r>
            <a:r>
              <a:rPr lang="ru-RU" sz="1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межпоселенческая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библиотека</a:t>
            </a:r>
          </a:p>
          <a:p>
            <a:r>
              <a:rPr lang="ru-RU" sz="1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МЦКС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ru-RU" sz="1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межпоселенческая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централизованная клубная система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835871"/>
              </p:ext>
            </p:extLst>
          </p:nvPr>
        </p:nvGraphicFramePr>
        <p:xfrm>
          <a:off x="611557" y="1052736"/>
          <a:ext cx="7920882" cy="1879430"/>
        </p:xfrm>
        <a:graphic>
          <a:graphicData uri="http://schemas.openxmlformats.org/drawingml/2006/table">
            <a:tbl>
              <a:tblPr/>
              <a:tblGrid>
                <a:gridCol w="1440163"/>
                <a:gridCol w="1376395"/>
                <a:gridCol w="1503925"/>
                <a:gridCol w="1224136"/>
                <a:gridCol w="1152128"/>
                <a:gridCol w="1224135"/>
              </a:tblGrid>
              <a:tr h="193729">
                <a:tc gridSpan="2"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749" marR="7749" marT="77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749" marR="7749" marT="77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749" marR="7749" marT="77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749" marR="7749" marT="77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тыс.руб.</a:t>
                      </a:r>
                    </a:p>
                  </a:txBody>
                  <a:tcPr marL="7749" marR="7749" marT="77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44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Направление расходования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endParaRPr lang="ru-RU" sz="15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 </a:t>
                      </a:r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 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endParaRPr lang="ru-RU" sz="15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 </a:t>
                      </a:r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 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План</a:t>
                      </a:r>
                    </a:p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2023 </a:t>
                      </a:r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 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97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Культура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МБУ "Кривошеинская ЦМБ"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043,0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6 480,4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6 480,4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9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МБУК "Кривошеинская МЦКС"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17 453,5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12 406,4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12 406,4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9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Централизованная бухгалтерия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2 038,3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2 038,3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2 038,3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970">
                <a:tc gridSpan="3">
                  <a:txBody>
                    <a:bodyPr/>
                    <a:lstStyle/>
                    <a:p>
                      <a:pPr algn="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Итого: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28 534,8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20 925,1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20 925,1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119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68952" cy="936104"/>
          </a:xfrm>
        </p:spPr>
        <p:txBody>
          <a:bodyPr/>
          <a:lstStyle/>
          <a:p>
            <a:pPr marL="0" indent="0" algn="ctr">
              <a:buNone/>
            </a:pPr>
            <a:r>
              <a:rPr lang="ru-RU" sz="2300" dirty="0" smtClean="0"/>
              <a:t>Расходы бюджета на сельское хозяйство на очередной 2021 год и плановый период 2022 и 2023 годов </a:t>
            </a:r>
            <a:endParaRPr lang="ru-RU" sz="23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1124744"/>
            <a:ext cx="7488832" cy="4536504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Кривошеинский район  является одним из развитых сельскохозяйственных районов Томского  Севера.  Не имея никаких крупных промышленных предприятий, запасов полезных ископаемых, район был и остаётся сугубо сельскохозяйственным.</a:t>
            </a: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6093296"/>
            <a:ext cx="432048" cy="59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http://www.kradm.tomsk.ru/files/gallery/selskoe/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780928"/>
            <a:ext cx="4067944" cy="3496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http://www.kradm.tomsk.ru/files/gallery/dgondirvra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276872"/>
            <a:ext cx="3203848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4" name="Picture 6" descr="http://www.kradm.tomsk.ru/files/gallery/selskoe/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3940547"/>
            <a:ext cx="4392488" cy="2917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1951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0468"/>
            <a:ext cx="7920880" cy="80624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Сельское хозяйство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60880943"/>
              </p:ext>
            </p:extLst>
          </p:nvPr>
        </p:nvGraphicFramePr>
        <p:xfrm>
          <a:off x="899591" y="1052736"/>
          <a:ext cx="7920880" cy="1752350"/>
        </p:xfrm>
        <a:graphic>
          <a:graphicData uri="http://schemas.openxmlformats.org/drawingml/2006/table">
            <a:tbl>
              <a:tblPr/>
              <a:tblGrid>
                <a:gridCol w="2092308"/>
                <a:gridCol w="2816407"/>
                <a:gridCol w="1004055"/>
                <a:gridCol w="1004055"/>
                <a:gridCol w="1004055"/>
              </a:tblGrid>
              <a:tr h="218607">
                <a:tc gridSpan="5"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                                 тыс</a:t>
                      </a:r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. руб.</a:t>
                      </a:r>
                    </a:p>
                  </a:txBody>
                  <a:tcPr marL="8744" marR="8744" marT="8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3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744" marR="8744" marT="8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3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744" marR="8744" marT="8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3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744" marR="8744" marT="8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3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744" marR="8744" marT="8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2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effectLst/>
                          <a:latin typeface="Times New Roman"/>
                        </a:rPr>
                        <a:t>Наименование расходования</a:t>
                      </a:r>
                    </a:p>
                  </a:txBody>
                  <a:tcPr marL="8744" marR="8744" marT="87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effectLst/>
                          <a:latin typeface="Times New Roman"/>
                        </a:rPr>
                        <a:t>Источник финансирования</a:t>
                      </a:r>
                    </a:p>
                  </a:txBody>
                  <a:tcPr marL="8744" marR="8744" marT="87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effectLst/>
                          <a:latin typeface="Times New Roman"/>
                        </a:rPr>
                        <a:t>План </a:t>
                      </a:r>
                      <a:r>
                        <a:rPr lang="ru-RU" sz="1300" b="1" i="0" u="none" strike="noStrike" dirty="0" smtClean="0">
                          <a:effectLst/>
                          <a:latin typeface="Times New Roman"/>
                        </a:rPr>
                        <a:t>2021  </a:t>
                      </a:r>
                      <a:r>
                        <a:rPr lang="ru-RU" sz="1300" b="1" i="0" u="none" strike="noStrike" dirty="0"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8744" marR="8744" marT="87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effectLst/>
                          <a:latin typeface="Times New Roman"/>
                        </a:rPr>
                        <a:t>План </a:t>
                      </a:r>
                      <a:r>
                        <a:rPr lang="ru-RU" sz="1300" b="1" i="0" u="none" strike="noStrike" dirty="0" smtClean="0">
                          <a:effectLst/>
                          <a:latin typeface="Times New Roman"/>
                        </a:rPr>
                        <a:t>2022  </a:t>
                      </a:r>
                      <a:r>
                        <a:rPr lang="ru-RU" sz="1300" b="1" i="0" u="none" strike="noStrike" dirty="0"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8744" marR="8744" marT="87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effectLst/>
                          <a:latin typeface="Times New Roman"/>
                        </a:rPr>
                        <a:t>План </a:t>
                      </a:r>
                      <a:r>
                        <a:rPr lang="ru-RU" sz="1300" b="1" i="0" u="none" strike="noStrike" dirty="0" smtClean="0">
                          <a:effectLst/>
                          <a:latin typeface="Times New Roman"/>
                        </a:rPr>
                        <a:t>2023  </a:t>
                      </a:r>
                      <a:r>
                        <a:rPr lang="ru-RU" sz="1300" b="1" i="0" u="none" strike="noStrike" dirty="0"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8744" marR="8744" marT="87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21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Times New Roman"/>
                        </a:rPr>
                        <a:t>Сельское </a:t>
                      </a:r>
                      <a:r>
                        <a:rPr lang="ru-RU" sz="1300" b="0" i="0" u="none" strike="noStrike" dirty="0">
                          <a:effectLst/>
                          <a:latin typeface="Times New Roman"/>
                        </a:rPr>
                        <a:t>хозяйство</a:t>
                      </a:r>
                    </a:p>
                  </a:txBody>
                  <a:tcPr marL="8744" marR="8744" marT="87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effectLst/>
                          <a:latin typeface="Times New Roman"/>
                        </a:rPr>
                        <a:t>За счет средств районного бюджета</a:t>
                      </a:r>
                    </a:p>
                  </a:txBody>
                  <a:tcPr marL="8744" marR="8744" marT="87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1 200,0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744" marR="8744" marT="87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200,0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744" marR="8744" marT="87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744" marR="8744" marT="87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2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effectLst/>
                          <a:latin typeface="Times New Roman"/>
                        </a:rPr>
                        <a:t>За счет средств </a:t>
                      </a:r>
                      <a:r>
                        <a:rPr lang="ru-RU" sz="1300" b="0" i="0" u="none" strike="noStrike" dirty="0" smtClean="0">
                          <a:effectLst/>
                          <a:latin typeface="Times New Roman"/>
                        </a:rPr>
                        <a:t>вышестоящих бюджетов</a:t>
                      </a:r>
                      <a:endParaRPr lang="ru-RU" sz="13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744" marR="8744" marT="87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96 416,6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744" marR="8744" marT="87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99 723,5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744" marR="8744" marT="87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99 576,6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744" marR="8744" marT="87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607">
                <a:tc gridSpan="2"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 dirty="0" smtClean="0">
                          <a:effectLst/>
                          <a:latin typeface="Times New Roman"/>
                        </a:rPr>
                        <a:t>Итого</a:t>
                      </a:r>
                      <a:r>
                        <a:rPr lang="ru-RU" sz="13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744" marR="8744" marT="87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3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8744" marR="8744" marT="874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97 616,6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744" marR="8744" marT="87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100  923,5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744" marR="8744" marT="87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99 576,6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744" marR="8744" marT="87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316" name="Picture 4" descr="http://shebalino-gazeta.ru/_nw/11/633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35249"/>
            <a:ext cx="4779772" cy="3105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6093296"/>
            <a:ext cx="432048" cy="59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085" y="2996952"/>
            <a:ext cx="3495491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621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88640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Основные понятия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6093296"/>
            <a:ext cx="432048" cy="59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圆角矩形 8"/>
          <p:cNvSpPr/>
          <p:nvPr/>
        </p:nvSpPr>
        <p:spPr>
          <a:xfrm>
            <a:off x="428596" y="947812"/>
            <a:ext cx="8027284" cy="39034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圆角矩形 9"/>
          <p:cNvSpPr/>
          <p:nvPr/>
        </p:nvSpPr>
        <p:spPr>
          <a:xfrm>
            <a:off x="428596" y="1500174"/>
            <a:ext cx="8027284" cy="5000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 - денежные средства поступающие в бюджет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圆角矩形 10"/>
          <p:cNvSpPr/>
          <p:nvPr/>
        </p:nvSpPr>
        <p:spPr>
          <a:xfrm>
            <a:off x="428596" y="2071678"/>
            <a:ext cx="8027284" cy="5000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- денежные средства, выплачиваемые из бюджета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圆角矩形 10"/>
          <p:cNvSpPr/>
          <p:nvPr/>
        </p:nvSpPr>
        <p:spPr>
          <a:xfrm>
            <a:off x="428596" y="3357562"/>
            <a:ext cx="8027284" cy="57150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- средства, предоставляемые одним бюджетом бюджетной системы другому бюджету бюджетной системы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圆角矩形 11"/>
          <p:cNvSpPr/>
          <p:nvPr/>
        </p:nvSpPr>
        <p:spPr>
          <a:xfrm>
            <a:off x="428596" y="2643182"/>
            <a:ext cx="8027284" cy="5715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Бюджетная система - совокупность федерального бюджета, бюджетов субъектов Российской Федерации, местных бюджетов и бюджетов государственных внебюджетных фондов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圆角矩形 10"/>
          <p:cNvSpPr/>
          <p:nvPr/>
        </p:nvSpPr>
        <p:spPr>
          <a:xfrm>
            <a:off x="428596" y="4071942"/>
            <a:ext cx="8027284" cy="5715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- свод бюджетов бюджетной системы на соответствующей территории (без учета межбюджетных трансфертов между этими бюджетами)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圆角矩形 10"/>
          <p:cNvSpPr/>
          <p:nvPr/>
        </p:nvSpPr>
        <p:spPr>
          <a:xfrm>
            <a:off x="428596" y="4714884"/>
            <a:ext cx="8027284" cy="35719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Дефицит бюджета - превышение расходов бюджета над его доходами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428596" y="5143512"/>
            <a:ext cx="7959828" cy="4286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Профицит бюджета - превышение доходов бюджета над его расходами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圆角矩形 10"/>
          <p:cNvSpPr/>
          <p:nvPr/>
        </p:nvSpPr>
        <p:spPr>
          <a:xfrm>
            <a:off x="428596" y="5643578"/>
            <a:ext cx="7959828" cy="85725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Бюджетный процесс – регламентируемая законодательством деятельность органов исполнительной власти,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04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97768"/>
            <a:ext cx="8856984" cy="710952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/>
              <a:t>Расходы бюджета на социальную политику на очередной 2021 год и плановый период 2022 и 2023 годов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72537759"/>
              </p:ext>
            </p:extLst>
          </p:nvPr>
        </p:nvGraphicFramePr>
        <p:xfrm>
          <a:off x="323528" y="1052737"/>
          <a:ext cx="8496942" cy="1737398"/>
        </p:xfrm>
        <a:graphic>
          <a:graphicData uri="http://schemas.openxmlformats.org/drawingml/2006/table">
            <a:tbl>
              <a:tblPr/>
              <a:tblGrid>
                <a:gridCol w="3563235"/>
                <a:gridCol w="1644569"/>
                <a:gridCol w="1644569"/>
                <a:gridCol w="1644569"/>
              </a:tblGrid>
              <a:tr h="6081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>
                          <a:effectLst/>
                          <a:latin typeface="MS Sans Serif"/>
                        </a:rPr>
                        <a:t>Наименование направления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 smtClean="0">
                          <a:effectLst/>
                          <a:latin typeface="MS Sans Serif"/>
                        </a:rPr>
                        <a:t>План 2021 год (тыс. руб.)</a:t>
                      </a:r>
                      <a:endParaRPr lang="ru-RU" sz="1400" b="1" i="0" u="none" strike="noStrike" baseline="0" dirty="0">
                        <a:effectLst/>
                        <a:latin typeface="MS Sans Serif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baseline="0" dirty="0" smtClean="0">
                          <a:effectLst/>
                          <a:latin typeface="MS Sans Serif"/>
                        </a:rPr>
                        <a:t>План 2022 год (тыс. руб.)</a:t>
                      </a:r>
                    </a:p>
                  </a:txBody>
                  <a:tcPr marL="9525" marR="9525" marT="9525" marB="10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baseline="0" dirty="0" smtClean="0">
                          <a:effectLst/>
                          <a:latin typeface="MS Sans Serif"/>
                        </a:rPr>
                        <a:t>План 2023 год (тыс. руб.)</a:t>
                      </a:r>
                    </a:p>
                  </a:txBody>
                  <a:tcPr marL="9525" marR="9525" marT="9525" marB="10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2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baseline="0" dirty="0">
                          <a:effectLst/>
                          <a:latin typeface="Arial Cyr"/>
                        </a:rPr>
                        <a:t>Охрана семьи и детства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28 748,0</a:t>
                      </a:r>
                      <a:endParaRPr lang="ru-RU" sz="1400" b="0" i="0" u="none" strike="noStrike" baseline="0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28  756,9</a:t>
                      </a:r>
                      <a:endParaRPr lang="ru-RU" sz="1400" b="0" i="0" u="none" strike="noStrike" baseline="0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28 756,9</a:t>
                      </a:r>
                      <a:endParaRPr lang="ru-RU" sz="1400" b="0" i="0" u="none" strike="noStrike" baseline="0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7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baseline="0" dirty="0">
                          <a:effectLst/>
                          <a:latin typeface="Arial Cyr"/>
                        </a:rPr>
                        <a:t>Социальное 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Arial Cyr"/>
                        </a:rPr>
                        <a:t>обеспечение </a:t>
                      </a:r>
                      <a:r>
                        <a:rPr lang="ru-RU" sz="1400" b="0" i="0" u="none" strike="noStrike" baseline="0" dirty="0">
                          <a:effectLst/>
                          <a:latin typeface="Arial Cyr"/>
                        </a:rPr>
                        <a:t>населения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1 514,2</a:t>
                      </a:r>
                      <a:endParaRPr lang="ru-RU" sz="1400" b="0" i="0" u="none" strike="noStrike" baseline="0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1 038,0</a:t>
                      </a:r>
                      <a:endParaRPr lang="ru-RU" sz="1400" b="0" i="0" u="none" strike="noStrike" baseline="0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938,0</a:t>
                      </a:r>
                      <a:endParaRPr lang="ru-RU" sz="1400" b="0" i="0" u="none" strike="noStrike" baseline="0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24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baseline="0" dirty="0">
                          <a:effectLst/>
                          <a:latin typeface="Arial Cyr"/>
                        </a:rPr>
                        <a:t>Итого </a:t>
                      </a:r>
                      <a:r>
                        <a:rPr lang="ru-RU" sz="1400" b="1" i="0" u="none" strike="noStrike" baseline="0" dirty="0" smtClean="0">
                          <a:effectLst/>
                          <a:latin typeface="Arial Cyr"/>
                        </a:rPr>
                        <a:t>по направлениям</a:t>
                      </a:r>
                      <a:r>
                        <a:rPr lang="ru-RU" sz="1400" b="1" i="0" u="none" strike="noStrike" baseline="0" dirty="0">
                          <a:effectLst/>
                          <a:latin typeface="Arial Cyr"/>
                        </a:rPr>
                        <a:t>: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30 262,2</a:t>
                      </a:r>
                      <a:endParaRPr lang="ru-RU" sz="1400" b="1" i="0" u="none" strike="noStrike" baseline="0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229 794,9</a:t>
                      </a:r>
                      <a:endParaRPr lang="ru-RU" sz="1400" b="1" i="0" u="none" strike="noStrike" baseline="0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29 694,9</a:t>
                      </a:r>
                      <a:endParaRPr lang="ru-RU" sz="1400" b="1" i="0" u="none" strike="noStrike" baseline="0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4338" name="Picture 2" descr="http://www.dagmintrud.ru/upload/iblock/5a8/5a8be678cd1064374b017bc300c2997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96952"/>
            <a:ext cx="8568952" cy="339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6093296"/>
            <a:ext cx="432048" cy="59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964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im2-tub-ru.yandex.net/i?id=1be62213b1f387ab146161a23fc5c5a1&amp;n=33&amp;h=215&amp;w=3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07497"/>
            <a:ext cx="4032448" cy="30169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yardom24.ru/image/struktura/foto_one/small/Jiltsam_kvartir_foto_one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824427"/>
            <a:ext cx="3528392" cy="29564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6512511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2500" dirty="0" smtClean="0"/>
              <a:t>Жилищно-коммунальное хозяйство</a:t>
            </a:r>
            <a:endParaRPr lang="ru-RU" sz="25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6093296"/>
            <a:ext cx="432048" cy="59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0" y="829161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511292"/>
              </p:ext>
            </p:extLst>
          </p:nvPr>
        </p:nvGraphicFramePr>
        <p:xfrm>
          <a:off x="4139952" y="908720"/>
          <a:ext cx="4752527" cy="2304256"/>
        </p:xfrm>
        <a:graphic>
          <a:graphicData uri="http://schemas.openxmlformats.org/drawingml/2006/table">
            <a:tbl>
              <a:tblPr/>
              <a:tblGrid>
                <a:gridCol w="1942640"/>
                <a:gridCol w="936629"/>
                <a:gridCol w="936629"/>
                <a:gridCol w="936629"/>
              </a:tblGrid>
              <a:tr h="240617"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b="0" i="0" u="none" strike="noStrike" dirty="0">
                          <a:effectLst/>
                          <a:latin typeface="MS Sans Serif"/>
                        </a:rPr>
                        <a:t>тыс. руб.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50" b="0" i="0" u="none" strike="noStrike">
                        <a:effectLst/>
                        <a:latin typeface="MS Sans Serif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50" b="0" i="0" u="none" strike="noStrike">
                        <a:effectLst/>
                        <a:latin typeface="MS Sans Serif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50" b="0" i="0" u="none" strike="noStrike">
                        <a:effectLst/>
                        <a:latin typeface="MS Sans Serif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76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Направление расходования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План </a:t>
                      </a:r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2021  </a:t>
                      </a:r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План </a:t>
                      </a:r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2022  </a:t>
                      </a:r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План </a:t>
                      </a:r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2023  </a:t>
                      </a:r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8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Жилищное хозяйство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2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Коммунальное хозяйство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680,0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39 063,4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848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Итого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691,0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207,0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39 070,4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501009"/>
            <a:ext cx="5184700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300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kradm.tomsk.ru/files/gallery/peizazh/__tmp/150__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136904" cy="6155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99288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500" dirty="0" smtClean="0"/>
              <a:t>Иные межбюджетные трансферты бюджетам поселений Кривошеинского района на решение вопросов местного значения на очередной 2021 год и плановый период 2022 и 2023 годов</a:t>
            </a:r>
            <a:endParaRPr lang="ru-RU" sz="25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1988840"/>
            <a:ext cx="5544616" cy="2736304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6093296"/>
            <a:ext cx="432048" cy="59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s://im0-tub-ru.yandex.net/i?id=93a9731b19ae735a15e9af29968df9cc&amp;n=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16832"/>
            <a:ext cx="2808312" cy="21782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706137"/>
            <a:ext cx="4094051" cy="1981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540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500" dirty="0" smtClean="0"/>
              <a:t>Финансовая помощь  сельским поселениям по направлениям на 2021 год </a:t>
            </a:r>
            <a:endParaRPr lang="ru-RU" sz="25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6093296"/>
            <a:ext cx="432048" cy="59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4509120"/>
            <a:ext cx="3528392" cy="22308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771876081"/>
              </p:ext>
            </p:extLst>
          </p:nvPr>
        </p:nvGraphicFramePr>
        <p:xfrm>
          <a:off x="3275856" y="1412776"/>
          <a:ext cx="5544616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71479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476672"/>
            <a:ext cx="8784976" cy="5760640"/>
          </a:xfrm>
        </p:spPr>
        <p:txBody>
          <a:bodyPr/>
          <a:lstStyle/>
          <a:p>
            <a:pPr marL="45720" indent="0" algn="ctr">
              <a:buNone/>
            </a:pPr>
            <a:r>
              <a:rPr lang="ru-RU" dirty="0" smtClean="0"/>
              <a:t>«Бюджет для граждан» </a:t>
            </a:r>
          </a:p>
          <a:p>
            <a:pPr marL="45720" indent="0" algn="ctr">
              <a:buNone/>
            </a:pPr>
            <a:r>
              <a:rPr lang="ru-RU" dirty="0" smtClean="0"/>
              <a:t>подготовлен Управлением финансов</a:t>
            </a:r>
          </a:p>
          <a:p>
            <a:pPr marL="45720" indent="0" algn="ctr">
              <a:buNone/>
            </a:pPr>
            <a:r>
              <a:rPr lang="ru-RU" dirty="0" smtClean="0"/>
              <a:t> Администрации Кривошеинского района</a:t>
            </a:r>
          </a:p>
          <a:p>
            <a:pPr marL="45720" indent="0" algn="ctr">
              <a:buNone/>
            </a:pPr>
            <a:endParaRPr lang="ru-RU" dirty="0" smtClean="0"/>
          </a:p>
          <a:p>
            <a:pPr marL="45720" indent="0" algn="ctr">
              <a:buNone/>
            </a:pPr>
            <a:endParaRPr lang="ru-RU" dirty="0"/>
          </a:p>
          <a:p>
            <a:pPr marL="45720" indent="0">
              <a:buNone/>
            </a:pPr>
            <a:r>
              <a:rPr lang="ru-RU" sz="1700" dirty="0" smtClean="0"/>
              <a:t>Контактная информация:</a:t>
            </a:r>
          </a:p>
          <a:p>
            <a:pPr marL="45720" indent="0">
              <a:buNone/>
            </a:pPr>
            <a:endParaRPr lang="ru-RU" sz="1700" dirty="0" smtClean="0"/>
          </a:p>
          <a:p>
            <a:pPr marL="45720" indent="0">
              <a:buNone/>
            </a:pPr>
            <a:r>
              <a:rPr lang="ru-RU" sz="1700" dirty="0" smtClean="0"/>
              <a:t>636300, Томская область, с. Кривошеино, ул. Ленина, д. 26</a:t>
            </a:r>
          </a:p>
          <a:p>
            <a:pPr marL="45720" indent="0">
              <a:buNone/>
            </a:pPr>
            <a:endParaRPr lang="ru-RU" sz="1700" dirty="0" smtClean="0"/>
          </a:p>
          <a:p>
            <a:pPr marL="45720" indent="0">
              <a:buNone/>
            </a:pPr>
            <a:r>
              <a:rPr lang="ru-RU" sz="1700" dirty="0" smtClean="0"/>
              <a:t>(8-38-251) 2-13-67 </a:t>
            </a:r>
          </a:p>
          <a:p>
            <a:pPr marL="45720" indent="0">
              <a:buNone/>
            </a:pPr>
            <a:endParaRPr lang="ru-RU" sz="1700" dirty="0" smtClean="0"/>
          </a:p>
          <a:p>
            <a:pPr marL="45720" indent="0">
              <a:buNone/>
            </a:pPr>
            <a:r>
              <a:rPr lang="ru-RU" sz="1700" dirty="0" smtClean="0"/>
              <a:t>Руководитель Управления финансов-  Ирина Викентьевна Ерохина</a:t>
            </a:r>
          </a:p>
          <a:p>
            <a:pPr marL="45720" indent="0" algn="ctr">
              <a:buNone/>
            </a:pPr>
            <a:endParaRPr lang="ru-RU" dirty="0" smtClean="0"/>
          </a:p>
          <a:p>
            <a:pPr marL="45720" indent="0" algn="ctr">
              <a:buNone/>
            </a:pPr>
            <a:endParaRPr lang="ru-RU" dirty="0" smtClean="0"/>
          </a:p>
          <a:p>
            <a:pPr marL="4572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970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219075" y="1384300"/>
            <a:ext cx="8699500" cy="554038"/>
            <a:chOff x="0" y="0"/>
            <a:chExt cx="5480" cy="349"/>
          </a:xfrm>
        </p:grpSpPr>
        <p:pic>
          <p:nvPicPr>
            <p:cNvPr id="18447" name="Скругленный прямоугольник 7"/>
            <p:cNvPicPr>
              <a:picLocks noChangeArrowheads="1"/>
            </p:cNvPicPr>
            <p:nvPr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480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8" name="Text Box 4"/>
            <p:cNvSpPr txBox="1">
              <a:spLocks noChangeArrowheads="1"/>
            </p:cNvSpPr>
            <p:nvPr/>
          </p:nvSpPr>
          <p:spPr bwMode="auto">
            <a:xfrm>
              <a:off x="30" y="28"/>
              <a:ext cx="5424" cy="297"/>
            </a:xfrm>
            <a:prstGeom prst="rect">
              <a:avLst/>
            </a:prstGeom>
            <a:noFill/>
            <a:ln>
              <a:noFill/>
            </a:ln>
            <a:effectLst>
              <a:glow rad="127000">
                <a:schemeClr val="bg2">
                  <a:lumMod val="5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ru-RU" altLang="ru-RU" sz="2400" b="1" dirty="0">
                  <a:solidFill>
                    <a:srgbClr val="343437"/>
                  </a:solidFill>
                  <a:latin typeface="Constantia" pitchFamily="18" charset="0"/>
                </a:rPr>
                <a:t>БЮДЖЕТ – ЭТО ПЛАН ДОХОДОВ И РАСХОДОВ </a:t>
              </a:r>
            </a:p>
          </p:txBody>
        </p:sp>
      </p:grpSp>
      <p:grpSp>
        <p:nvGrpSpPr>
          <p:cNvPr id="18435" name="Group 5"/>
          <p:cNvGrpSpPr>
            <a:grpSpLocks/>
          </p:cNvGrpSpPr>
          <p:nvPr/>
        </p:nvGrpSpPr>
        <p:grpSpPr bwMode="auto">
          <a:xfrm>
            <a:off x="146050" y="517525"/>
            <a:ext cx="8772525" cy="895251"/>
            <a:chOff x="0" y="0"/>
            <a:chExt cx="5526" cy="442"/>
          </a:xfrm>
        </p:grpSpPr>
        <p:pic>
          <p:nvPicPr>
            <p:cNvPr id="18445" name="Скругленный прямоугольник 8"/>
            <p:cNvPicPr>
              <a:picLocks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6" name="Text Box 7"/>
            <p:cNvSpPr txBox="1">
              <a:spLocks noChangeArrowheads="1"/>
            </p:cNvSpPr>
            <p:nvPr/>
          </p:nvSpPr>
          <p:spPr bwMode="auto">
            <a:xfrm>
              <a:off x="34" y="33"/>
              <a:ext cx="5463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ru-RU" altLang="ru-RU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onstantia" pitchFamily="18" charset="0"/>
                </a:rPr>
                <a:t>В переводе со </a:t>
              </a:r>
              <a:r>
                <a:rPr lang="ru-RU" altLang="ru-RU" i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onstantia" pitchFamily="18" charset="0"/>
                </a:rPr>
                <a:t>старонормандского</a:t>
              </a:r>
              <a:r>
                <a:rPr lang="ru-RU" altLang="ru-RU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onstantia" pitchFamily="18" charset="0"/>
                </a:rPr>
                <a:t> </a:t>
              </a:r>
              <a:r>
                <a:rPr lang="ru-RU" altLang="ru-RU" b="1" i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onstantia" pitchFamily="18" charset="0"/>
                </a:rPr>
                <a:t>bougette</a:t>
              </a:r>
              <a:r>
                <a:rPr lang="ru-RU" altLang="ru-RU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onstantia" pitchFamily="18" charset="0"/>
                </a:rPr>
                <a:t> </a:t>
              </a:r>
              <a:r>
                <a:rPr lang="ru-RU" altLang="ru-RU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onstantia" pitchFamily="18" charset="0"/>
                </a:rPr>
                <a:t>— это  </a:t>
              </a:r>
              <a:r>
                <a:rPr lang="ru-RU" altLang="ru-RU" i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onstantia" pitchFamily="18" charset="0"/>
                </a:rPr>
                <a:t>кошелѐк</a:t>
              </a:r>
              <a:r>
                <a:rPr lang="ru-RU" altLang="ru-RU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onstantia" pitchFamily="18" charset="0"/>
                </a:rPr>
                <a:t>, сумка, кожаный мешок, мешок с деньгами </a:t>
              </a:r>
            </a:p>
          </p:txBody>
        </p:sp>
      </p:grpSp>
      <p:grpSp>
        <p:nvGrpSpPr>
          <p:cNvPr id="18436" name="Group 8"/>
          <p:cNvGrpSpPr>
            <a:grpSpLocks/>
          </p:cNvGrpSpPr>
          <p:nvPr/>
        </p:nvGrpSpPr>
        <p:grpSpPr bwMode="auto">
          <a:xfrm>
            <a:off x="146050" y="2103438"/>
            <a:ext cx="8845550" cy="2549525"/>
            <a:chOff x="0" y="0"/>
            <a:chExt cx="5572" cy="1606"/>
          </a:xfrm>
        </p:grpSpPr>
        <p:pic>
          <p:nvPicPr>
            <p:cNvPr id="18443" name="Скругленный прямоугольник 9"/>
            <p:cNvPicPr>
              <a:picLocks noChangeArrowheads="1"/>
            </p:cNvPicPr>
            <p:nvPr/>
          </p:nvPicPr>
          <p:blipFill>
            <a:blip r:embed="rId5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72" cy="1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4" name="Text Box 10"/>
            <p:cNvSpPr txBox="1">
              <a:spLocks noChangeArrowheads="1"/>
            </p:cNvSpPr>
            <p:nvPr/>
          </p:nvSpPr>
          <p:spPr bwMode="auto">
            <a:xfrm>
              <a:off x="79" y="77"/>
              <a:ext cx="5418" cy="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just" eaLnBrk="1" hangingPunct="1"/>
              <a:r>
                <a:rPr lang="ru-RU" altLang="ru-RU" dirty="0">
                  <a:solidFill>
                    <a:srgbClr val="343437"/>
                  </a:solidFill>
                  <a:latin typeface="Constantia" pitchFamily="18" charset="0"/>
                </a:rPr>
                <a:t>Каждый житель </a:t>
              </a:r>
              <a:r>
                <a:rPr lang="ru-RU" altLang="ru-RU" dirty="0" smtClean="0">
                  <a:solidFill>
                    <a:srgbClr val="343437"/>
                  </a:solidFill>
                  <a:latin typeface="Constantia" pitchFamily="18" charset="0"/>
                </a:rPr>
                <a:t>Кривошеинского </a:t>
              </a:r>
              <a:r>
                <a:rPr lang="ru-RU" altLang="ru-RU" dirty="0">
                  <a:solidFill>
                    <a:srgbClr val="343437"/>
                  </a:solidFill>
                  <a:latin typeface="Constantia" pitchFamily="18" charset="0"/>
                </a:rPr>
                <a:t>района является участником формирования этого плана с одной стороны как налогоплательщик, наполняя доходы бюджета, с другой - он получает часть расходов как потребитель общественных услуг. Государство расходует поступившие доходы для выполнения своих функций и предоставление общественных (муниципальных) </a:t>
              </a:r>
              <a:r>
                <a:rPr lang="ru-RU" altLang="ru-RU" dirty="0" smtClean="0">
                  <a:solidFill>
                    <a:srgbClr val="343437"/>
                  </a:solidFill>
                  <a:latin typeface="Constantia" pitchFamily="18" charset="0"/>
                </a:rPr>
                <a:t>услуг на: </a:t>
              </a:r>
              <a:r>
                <a:rPr lang="ru-RU" altLang="ru-RU" dirty="0">
                  <a:solidFill>
                    <a:srgbClr val="343437"/>
                  </a:solidFill>
                  <a:latin typeface="Constantia" pitchFamily="18" charset="0"/>
                </a:rPr>
                <a:t>образование, здравоохранение, </a:t>
              </a:r>
              <a:r>
                <a:rPr lang="ru-RU" altLang="ru-RU" dirty="0" smtClean="0">
                  <a:solidFill>
                    <a:srgbClr val="343437"/>
                  </a:solidFill>
                  <a:latin typeface="Constantia" pitchFamily="18" charset="0"/>
                </a:rPr>
                <a:t>культуру, </a:t>
              </a:r>
              <a:r>
                <a:rPr lang="ru-RU" altLang="ru-RU" dirty="0">
                  <a:solidFill>
                    <a:srgbClr val="343437"/>
                  </a:solidFill>
                  <a:latin typeface="Constantia" pitchFamily="18" charset="0"/>
                </a:rPr>
                <a:t>спорт, социальное обеспечение, </a:t>
              </a:r>
              <a:r>
                <a:rPr lang="ru-RU" altLang="ru-RU" dirty="0" smtClean="0">
                  <a:solidFill>
                    <a:srgbClr val="343437"/>
                  </a:solidFill>
                  <a:latin typeface="Constantia" pitchFamily="18" charset="0"/>
                </a:rPr>
                <a:t>поддержку </a:t>
              </a:r>
              <a:r>
                <a:rPr lang="ru-RU" altLang="ru-RU" dirty="0">
                  <a:solidFill>
                    <a:srgbClr val="343437"/>
                  </a:solidFill>
                  <a:latin typeface="Constantia" pitchFamily="18" charset="0"/>
                </a:rPr>
                <a:t>экономики, гарантии безопасности и правопорядка, </a:t>
              </a:r>
              <a:r>
                <a:rPr lang="ru-RU" altLang="ru-RU" dirty="0" smtClean="0">
                  <a:solidFill>
                    <a:srgbClr val="343437"/>
                  </a:solidFill>
                  <a:latin typeface="Constantia" pitchFamily="18" charset="0"/>
                </a:rPr>
                <a:t>защиту </a:t>
              </a:r>
              <a:r>
                <a:rPr lang="ru-RU" altLang="ru-RU" dirty="0">
                  <a:solidFill>
                    <a:srgbClr val="343437"/>
                  </a:solidFill>
                  <a:latin typeface="Constantia" pitchFamily="18" charset="0"/>
                </a:rPr>
                <a:t>общественных интересов, гражданских прав и свобод и др. </a:t>
              </a:r>
            </a:p>
          </p:txBody>
        </p:sp>
      </p:grpSp>
      <p:grpSp>
        <p:nvGrpSpPr>
          <p:cNvPr id="18437" name="Group 11"/>
          <p:cNvGrpSpPr>
            <a:grpSpLocks/>
          </p:cNvGrpSpPr>
          <p:nvPr/>
        </p:nvGrpSpPr>
        <p:grpSpPr bwMode="auto">
          <a:xfrm>
            <a:off x="219075" y="4652963"/>
            <a:ext cx="8772525" cy="1512341"/>
            <a:chOff x="0" y="0"/>
            <a:chExt cx="5526" cy="1014"/>
          </a:xfrm>
        </p:grpSpPr>
        <p:pic>
          <p:nvPicPr>
            <p:cNvPr id="18441" name="Скругленный прямоугольник 10"/>
            <p:cNvPicPr>
              <a:picLocks noChangeArrowheads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1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2" name="Text Box 13"/>
            <p:cNvSpPr txBox="1">
              <a:spLocks noChangeArrowheads="1"/>
            </p:cNvSpPr>
            <p:nvPr/>
          </p:nvSpPr>
          <p:spPr bwMode="auto">
            <a:xfrm>
              <a:off x="52" y="193"/>
              <a:ext cx="5425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just" eaLnBrk="1" hangingPunct="1"/>
              <a:r>
                <a:rPr lang="ru-RU" altLang="ru-RU" dirty="0">
                  <a:solidFill>
                    <a:srgbClr val="343437"/>
                  </a:solidFill>
                  <a:latin typeface="Constantia" pitchFamily="18" charset="0"/>
                </a:rPr>
                <a:t>Граждане — и как налогоплательщики, и как потребители общественных услуг —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для каждого человека. </a:t>
              </a:r>
            </a:p>
          </p:txBody>
        </p:sp>
      </p:grpSp>
      <p:grpSp>
        <p:nvGrpSpPr>
          <p:cNvPr id="18438" name="Group 14"/>
          <p:cNvGrpSpPr>
            <a:grpSpLocks/>
          </p:cNvGrpSpPr>
          <p:nvPr/>
        </p:nvGrpSpPr>
        <p:grpSpPr bwMode="auto">
          <a:xfrm>
            <a:off x="1763688" y="0"/>
            <a:ext cx="4808537" cy="658813"/>
            <a:chOff x="0" y="0"/>
            <a:chExt cx="3029" cy="415"/>
          </a:xfrm>
        </p:grpSpPr>
        <p:pic>
          <p:nvPicPr>
            <p:cNvPr id="18439" name="Скругленный прямоугольник 1"/>
            <p:cNvPicPr>
              <a:picLocks noChangeArrowheads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29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0" name="Text Box 16"/>
            <p:cNvSpPr txBox="1">
              <a:spLocks noChangeArrowheads="1"/>
            </p:cNvSpPr>
            <p:nvPr/>
          </p:nvSpPr>
          <p:spPr bwMode="auto">
            <a:xfrm>
              <a:off x="32" y="31"/>
              <a:ext cx="2970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ru-RU" altLang="ru-RU" sz="2800" b="1" dirty="0">
                  <a:solidFill>
                    <a:srgbClr val="343437"/>
                  </a:solidFill>
                  <a:latin typeface="Constantia" pitchFamily="18" charset="0"/>
                </a:rPr>
                <a:t>Что такое бюджет?</a:t>
              </a:r>
              <a:endParaRPr lang="ru-RU" altLang="ru-RU" sz="2800" dirty="0">
                <a:solidFill>
                  <a:srgbClr val="343437"/>
                </a:solidFill>
                <a:latin typeface="Constantia" pitchFamily="18" charset="0"/>
              </a:endParaRPr>
            </a:p>
          </p:txBody>
        </p:sp>
      </p:grp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6093296"/>
            <a:ext cx="432048" cy="59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979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539552" y="332656"/>
            <a:ext cx="8136904" cy="639762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Понятие бюджета, структура бюджетной системы Российской Федерации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5" name="Объект 1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13" y="980728"/>
            <a:ext cx="2700627" cy="2857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179512" y="4077072"/>
            <a:ext cx="4752528" cy="2016224"/>
          </a:xfrm>
        </p:spPr>
        <p:txBody>
          <a:bodyPr/>
          <a:lstStyle/>
          <a:p>
            <a:pPr algn="l"/>
            <a:endParaRPr lang="ru-RU" sz="152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Каждое публично-правовое образование имеет свой БЮДЖЕТ:</a:t>
            </a:r>
          </a:p>
          <a:p>
            <a:pPr algn="just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Российская Федерация – федеральный бюджет</a:t>
            </a:r>
          </a:p>
          <a:p>
            <a:pPr algn="just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Субъекты Российской федерации- областной, краевой, республиканский бюджеты</a:t>
            </a:r>
          </a:p>
          <a:p>
            <a:pPr algn="just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Муниципальные районы, городские округа, городские и сельские поселения- местные бюджеты.</a:t>
            </a:r>
          </a:p>
          <a:p>
            <a:pPr marL="457200" indent="-457200">
              <a:buAutoNum type="arabicPeriod"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3707904" y="1399032"/>
            <a:ext cx="4752528" cy="2743200"/>
          </a:xfrm>
        </p:spPr>
        <p:txBody>
          <a:bodyPr/>
          <a:lstStyle/>
          <a:p>
            <a:pPr marL="45720" indent="0"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Бюджет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форма образования и расходования денежных средств для решения задач и функций государства и местного самоуправления.</a:t>
            </a:r>
          </a:p>
          <a:p>
            <a:pPr marL="45720" indent="0"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Бюджет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-план доходов и расходов на определенный период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6093296"/>
            <a:ext cx="432048" cy="59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05064"/>
            <a:ext cx="3888432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736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340" y="3731245"/>
            <a:ext cx="23615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организаций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8170" y="796930"/>
            <a:ext cx="1655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</a:t>
            </a:r>
          </a:p>
          <a:p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36550" y="1725008"/>
            <a:ext cx="42115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публично-правовых образований</a:t>
            </a:r>
          </a:p>
          <a:p>
            <a:endParaRPr lang="ru-RU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4074160" y="4236077"/>
            <a:ext cx="837144" cy="6610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5850879" y="4239164"/>
            <a:ext cx="0" cy="635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6454538" y="4200195"/>
            <a:ext cx="1145142" cy="6969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2773961" y="4897120"/>
            <a:ext cx="1942297" cy="15949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(федеральный бюджет, бюджеты государственных внебюджетных фондов РФ)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21830" y="4901622"/>
            <a:ext cx="2058098" cy="15949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убъектов Российской Федерации</a:t>
            </a:r>
          </a:p>
          <a:p>
            <a:pPr algn="ctr"/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(региональные бюджеты, бюджеты территориальных фондов обязательного медицинского страхования)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012068" y="4897159"/>
            <a:ext cx="2051720" cy="15949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образований</a:t>
            </a:r>
          </a:p>
          <a:p>
            <a:pPr algn="ctr"/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(местные бюджеты муниципальных районов, городских округов, городских и сельских поселений)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0631" y="2887454"/>
            <a:ext cx="34018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Доходы: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заработная плата, премии и т.п. </a:t>
            </a:r>
          </a:p>
          <a:p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Расходы: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коммунальных услуг, расходы </a:t>
            </a:r>
          </a:p>
          <a:p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питание, транспорт и т.п.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997" y="5770131"/>
            <a:ext cx="2817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Доходы: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выручка от реализации и т.п.</a:t>
            </a:r>
          </a:p>
          <a:p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Расходы: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выплата заработной платы рабочим, закупка материалов.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10631" y="188640"/>
            <a:ext cx="8458200" cy="621350"/>
          </a:xfrm>
          <a:prstGeom prst="rect">
            <a:avLst/>
          </a:prstGeom>
        </p:spPr>
        <p:txBody>
          <a:bodyPr>
            <a:norm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– это план доходов и расходов на определенный период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бъект 5"/>
          <p:cNvSpPr txBox="1">
            <a:spLocks/>
          </p:cNvSpPr>
          <p:nvPr/>
        </p:nvSpPr>
        <p:spPr>
          <a:xfrm>
            <a:off x="4033680" y="874714"/>
            <a:ext cx="3796958" cy="6527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1600" b="1" cap="all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Какие бывают бюджеты?</a:t>
            </a:r>
            <a:endParaRPr lang="ru-RU" sz="1600" b="1" cap="all" dirty="0">
              <a:ln w="0"/>
              <a:solidFill>
                <a:schemeClr val="accent6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1" t="20912" r="10633" b="14949"/>
          <a:stretch/>
        </p:blipFill>
        <p:spPr>
          <a:xfrm>
            <a:off x="307724" y="1089318"/>
            <a:ext cx="2169233" cy="1782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66" y="4237403"/>
            <a:ext cx="2209492" cy="15124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920" y="2108836"/>
            <a:ext cx="3789680" cy="2091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82038" y="6547345"/>
            <a:ext cx="461962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6093296"/>
            <a:ext cx="432048" cy="59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507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Стрелка вправо 29"/>
          <p:cNvSpPr/>
          <p:nvPr/>
        </p:nvSpPr>
        <p:spPr>
          <a:xfrm rot="5400000">
            <a:off x="5931695" y="1710531"/>
            <a:ext cx="1223962" cy="485775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Стрелка вправо 31"/>
          <p:cNvSpPr/>
          <p:nvPr/>
        </p:nvSpPr>
        <p:spPr>
          <a:xfrm rot="5400000">
            <a:off x="3339307" y="1710531"/>
            <a:ext cx="1223962" cy="485775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 rot="5400000">
            <a:off x="2063750" y="2697163"/>
            <a:ext cx="2909887" cy="484188"/>
          </a:xfrm>
          <a:prstGeom prst="rightArrow">
            <a:avLst>
              <a:gd name="adj1" fmla="val 50001"/>
              <a:gd name="adj2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7" name="Рисунок 16" descr="дом из денег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27784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трелка вправо 6"/>
          <p:cNvSpPr/>
          <p:nvPr/>
        </p:nvSpPr>
        <p:spPr>
          <a:xfrm rot="5400000">
            <a:off x="4707732" y="1710531"/>
            <a:ext cx="1223962" cy="485775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авая фигурная скобка 7"/>
          <p:cNvSpPr/>
          <p:nvPr/>
        </p:nvSpPr>
        <p:spPr>
          <a:xfrm rot="5400000">
            <a:off x="4396582" y="1659731"/>
            <a:ext cx="495300" cy="8640763"/>
          </a:xfrm>
          <a:prstGeom prst="rightBrace">
            <a:avLst>
              <a:gd name="adj1" fmla="val 8333"/>
              <a:gd name="adj2" fmla="val 49343"/>
            </a:avLst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трелка углом 10"/>
          <p:cNvSpPr/>
          <p:nvPr/>
        </p:nvSpPr>
        <p:spPr>
          <a:xfrm rot="5400000">
            <a:off x="7092157" y="1196181"/>
            <a:ext cx="1727200" cy="1008063"/>
          </a:xfrm>
          <a:prstGeom prst="ben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5400000">
            <a:off x="2041526" y="1711325"/>
            <a:ext cx="1223962" cy="484187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515" name="TextBox 14"/>
          <p:cNvSpPr txBox="1">
            <a:spLocks noChangeArrowheads="1"/>
          </p:cNvSpPr>
          <p:nvPr/>
        </p:nvSpPr>
        <p:spPr bwMode="auto">
          <a:xfrm>
            <a:off x="1403648" y="6165850"/>
            <a:ext cx="69487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b="1" dirty="0">
                <a:solidFill>
                  <a:srgbClr val="002060"/>
                </a:solidFill>
                <a:latin typeface="Constantia" pitchFamily="18" charset="0"/>
              </a:rPr>
              <a:t>консолидированный бюджет  </a:t>
            </a:r>
            <a:r>
              <a:rPr lang="ru-RU" altLang="ru-RU" b="1" dirty="0" smtClean="0">
                <a:solidFill>
                  <a:srgbClr val="002060"/>
                </a:solidFill>
                <a:latin typeface="Constantia" pitchFamily="18" charset="0"/>
              </a:rPr>
              <a:t>Кривошеинского  </a:t>
            </a:r>
            <a:r>
              <a:rPr lang="ru-RU" altLang="ru-RU" b="1" dirty="0">
                <a:solidFill>
                  <a:srgbClr val="002060"/>
                </a:solidFill>
                <a:latin typeface="Constantia" pitchFamily="18" charset="0"/>
              </a:rPr>
              <a:t>района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644008" y="4437112"/>
            <a:ext cx="1656780" cy="144016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Бюджет </a:t>
            </a:r>
            <a:r>
              <a:rPr lang="ru-RU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муниципального образования </a:t>
            </a:r>
            <a:r>
              <a:rPr lang="ru-RU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Пудовское </a:t>
            </a:r>
            <a:r>
              <a:rPr lang="ru-RU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сельское поселение</a:t>
            </a:r>
          </a:p>
        </p:txBody>
      </p:sp>
      <p:sp>
        <p:nvSpPr>
          <p:cNvPr id="20" name="Стрелка углом 19"/>
          <p:cNvSpPr/>
          <p:nvPr/>
        </p:nvSpPr>
        <p:spPr>
          <a:xfrm rot="16200000" flipH="1">
            <a:off x="179388" y="1196975"/>
            <a:ext cx="1728787" cy="1008063"/>
          </a:xfrm>
          <a:prstGeom prst="ben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Стрелка вправо 24"/>
          <p:cNvSpPr/>
          <p:nvPr/>
        </p:nvSpPr>
        <p:spPr>
          <a:xfrm rot="5400000">
            <a:off x="4367213" y="2697163"/>
            <a:ext cx="2909887" cy="484187"/>
          </a:xfrm>
          <a:prstGeom prst="rightArrow">
            <a:avLst>
              <a:gd name="adj1" fmla="val 50001"/>
              <a:gd name="adj2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547664" y="548680"/>
            <a:ext cx="5976664" cy="12024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Бюджетная система </a:t>
            </a:r>
            <a:r>
              <a:rPr lang="ru-RU" sz="3200" b="1" dirty="0" smtClean="0">
                <a:solidFill>
                  <a:schemeClr val="tx1"/>
                </a:solidFill>
              </a:rPr>
              <a:t>Кривошеинского района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91680" y="2636912"/>
            <a:ext cx="1440160" cy="144016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Бюджет </a:t>
            </a:r>
            <a:r>
              <a:rPr lang="ru-RU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муниципального образования </a:t>
            </a:r>
            <a:r>
              <a:rPr lang="ru-RU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Володинское  сельское поселение</a:t>
            </a:r>
            <a:endParaRPr lang="ru-RU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716016" y="2636912"/>
            <a:ext cx="1440160" cy="144016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Бюджет </a:t>
            </a:r>
            <a:r>
              <a:rPr lang="ru-RU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муниципального образования </a:t>
            </a:r>
            <a:r>
              <a:rPr lang="ru-RU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Красноярское сельское </a:t>
            </a:r>
            <a:r>
              <a:rPr lang="ru-RU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поселение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28184" y="2636912"/>
            <a:ext cx="1368152" cy="1440160"/>
          </a:xfrm>
          <a:prstGeom prst="roundRect">
            <a:avLst>
              <a:gd name="adj" fmla="val 11964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Бюджет </a:t>
            </a:r>
            <a:r>
              <a:rPr lang="ru-RU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муниципального образования </a:t>
            </a:r>
            <a:r>
              <a:rPr lang="ru-RU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Кривошеинское </a:t>
            </a:r>
            <a:r>
              <a:rPr lang="ru-RU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сельское поселение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7504" y="2636912"/>
            <a:ext cx="1512168" cy="144016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Бюджет муниципального </a:t>
            </a:r>
            <a:r>
              <a:rPr lang="ru-RU" sz="105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образования Кривошеинский район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5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(районный бюджет)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203848" y="2636912"/>
            <a:ext cx="1440160" cy="144016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Бюджет </a:t>
            </a:r>
            <a:r>
              <a:rPr lang="ru-RU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муниципального образования </a:t>
            </a:r>
            <a:r>
              <a:rPr lang="ru-RU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Иштанское  </a:t>
            </a:r>
            <a:r>
              <a:rPr lang="ru-RU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сельское поселение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895601" y="4437112"/>
            <a:ext cx="1676399" cy="144016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Бюджет </a:t>
            </a:r>
            <a:r>
              <a:rPr lang="ru-RU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муниципального образования </a:t>
            </a:r>
            <a:r>
              <a:rPr lang="ru-RU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Новокривошеинское </a:t>
            </a:r>
            <a:r>
              <a:rPr lang="ru-RU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сельское поселение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668344" y="2636912"/>
            <a:ext cx="1368152" cy="1440160"/>
          </a:xfrm>
          <a:prstGeom prst="roundRect">
            <a:avLst>
              <a:gd name="adj" fmla="val 11964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lang="ru-RU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юджет </a:t>
            </a:r>
            <a:r>
              <a:rPr lang="ru-RU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муниципального образования </a:t>
            </a:r>
            <a:r>
              <a:rPr lang="ru-RU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Петровское  </a:t>
            </a:r>
            <a:r>
              <a:rPr lang="ru-RU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сельское поселение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6093296"/>
            <a:ext cx="432048" cy="59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132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13" y="1268759"/>
            <a:ext cx="3721915" cy="23988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283968" y="1052736"/>
            <a:ext cx="4608512" cy="1368152"/>
          </a:xfrm>
        </p:spPr>
        <p:txBody>
          <a:bodyPr/>
          <a:lstStyle/>
          <a:p>
            <a:pPr algn="just"/>
            <a:r>
              <a:rPr lang="ru-RU" sz="15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Доходы</a:t>
            </a:r>
            <a:r>
              <a:rPr lang="ru-RU" sz="1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-собственные (налоговые и неналоговые) доходы и безвозмездные поступления от других бюджетов в виде дотаций, субсидий, субвенций, иных межбюджетных трансфертов</a:t>
            </a:r>
            <a:endParaRPr lang="ru-RU" sz="15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283968" y="2564904"/>
            <a:ext cx="4536504" cy="720080"/>
          </a:xfrm>
        </p:spPr>
        <p:txBody>
          <a:bodyPr/>
          <a:lstStyle/>
          <a:p>
            <a:pPr algn="just"/>
            <a:r>
              <a:rPr lang="ru-RU" sz="15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Расходы</a:t>
            </a:r>
            <a:r>
              <a:rPr lang="ru-RU" sz="1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– совокупность средств, направляемых на исполнение полномочий района</a:t>
            </a:r>
            <a:endParaRPr lang="ru-RU" sz="15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323528" y="3573016"/>
            <a:ext cx="8424936" cy="3031232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27584" y="23748"/>
            <a:ext cx="7448615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Основные параметры бюджета:            доходы, расходы , дефицит (профицит)</a:t>
            </a:r>
            <a:endParaRPr lang="ru-RU" sz="25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39552" y="4077072"/>
            <a:ext cx="2304256" cy="19945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Доходы «минус» расходы</a:t>
            </a:r>
            <a:endParaRPr lang="ru-RU" sz="25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Равно 10"/>
          <p:cNvSpPr/>
          <p:nvPr/>
        </p:nvSpPr>
        <p:spPr>
          <a:xfrm>
            <a:off x="3059832" y="4499453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Выноска 2 (граница и черта) 14"/>
          <p:cNvSpPr/>
          <p:nvPr/>
        </p:nvSpPr>
        <p:spPr>
          <a:xfrm>
            <a:off x="6084168" y="3667568"/>
            <a:ext cx="2304256" cy="963021"/>
          </a:xfrm>
          <a:prstGeom prst="accentBorderCallout2">
            <a:avLst>
              <a:gd name="adj1" fmla="val 18750"/>
              <a:gd name="adj2" fmla="val -500"/>
              <a:gd name="adj3" fmla="val 18750"/>
              <a:gd name="adj4" fmla="val -16667"/>
              <a:gd name="adj5" fmla="val 109813"/>
              <a:gd name="adj6" fmla="val -894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/>
              <a:t>ПРОФИЦИТ-превышение ДОХОДОВ над расходами</a:t>
            </a:r>
            <a:endParaRPr lang="ru-RU" sz="1500" dirty="0"/>
          </a:p>
        </p:txBody>
      </p:sp>
      <p:sp>
        <p:nvSpPr>
          <p:cNvPr id="16" name="Выноска 1 (граница и черта) 15"/>
          <p:cNvSpPr/>
          <p:nvPr/>
        </p:nvSpPr>
        <p:spPr>
          <a:xfrm>
            <a:off x="6084168" y="5446106"/>
            <a:ext cx="2304256" cy="863214"/>
          </a:xfrm>
          <a:prstGeom prst="accentBorderCallout1">
            <a:avLst>
              <a:gd name="adj1" fmla="val 18750"/>
              <a:gd name="adj2" fmla="val -239"/>
              <a:gd name="adj3" fmla="val -32617"/>
              <a:gd name="adj4" fmla="val -883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/>
              <a:t>ДЕФИЦИТ-превышение РАСХОДОВ над доходами</a:t>
            </a:r>
            <a:endParaRPr lang="ru-RU" sz="1500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6093296"/>
            <a:ext cx="432048" cy="59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371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196" y="2228850"/>
            <a:ext cx="9138804" cy="4629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373640" y="435444"/>
            <a:ext cx="6480720" cy="6155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400" dirty="0">
                <a:effectLst>
                  <a:reflection blurRad="6350" stA="55000" endA="300" endPos="45500" dir="5400000" sy="-100000" algn="bl" rotWithShape="0"/>
                </a:effectLst>
              </a:rPr>
              <a:t>БЮДЖЕТНЫЙ ПРОЦЕСС</a:t>
            </a:r>
          </a:p>
        </p:txBody>
      </p:sp>
      <p:sp>
        <p:nvSpPr>
          <p:cNvPr id="25604" name="TextBox 2"/>
          <p:cNvSpPr txBox="1">
            <a:spLocks noChangeArrowheads="1"/>
          </p:cNvSpPr>
          <p:nvPr/>
        </p:nvSpPr>
        <p:spPr bwMode="auto">
          <a:xfrm>
            <a:off x="468313" y="1065213"/>
            <a:ext cx="86407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altLang="ru-RU"/>
              <a:t>Представляет собой деятельность органов местного самоуправления района по составлению и рассмотрению проекта бюджета, утверждению и  исполнению бюджета, внешней проверке, рассмотрению и составлению отчета об исполнении бюджета и его утверждению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179512" y="2420888"/>
          <a:ext cx="8676456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264275" y="5229225"/>
            <a:ext cx="1871663" cy="3603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Бюджетный год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03575" y="5661025"/>
            <a:ext cx="2592388" cy="3587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Бюджетный период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 flipV="1">
            <a:off x="250825" y="5581650"/>
            <a:ext cx="0" cy="5111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50825" y="6091238"/>
            <a:ext cx="8642350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8893175" y="5588000"/>
            <a:ext cx="0" cy="5048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6300788" y="4941888"/>
            <a:ext cx="0" cy="2159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8101013" y="4941888"/>
            <a:ext cx="0" cy="2159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6300788" y="5157788"/>
            <a:ext cx="18002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6093296"/>
            <a:ext cx="432048" cy="59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383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1958</TotalTime>
  <Words>2296</Words>
  <Application>Microsoft Office PowerPoint</Application>
  <PresentationFormat>Экран (4:3)</PresentationFormat>
  <Paragraphs>515</Paragraphs>
  <Slides>34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Воздушный поток</vt:lpstr>
      <vt:lpstr>На основе решения Думы Кривошеинского района «Об утверждении бюджета муниципального образования Кривошеинский район на 2021 год и на плановый период 2022 и 2023 годов».</vt:lpstr>
      <vt:lpstr>Обращение руководителя Управления финансов Администрации Кривошеинского района И.В. Ерохиной к жителям Кривошеинского района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параметры бюджета:            доходы, расходы , дефицит (профицит)</vt:lpstr>
      <vt:lpstr>Презентация PowerPoint</vt:lpstr>
      <vt:lpstr>Презентация PowerPoint</vt:lpstr>
      <vt:lpstr>Презентация PowerPoint</vt:lpstr>
      <vt:lpstr>Основные параметры районного бюджета на 2021 год и плановый период 2022 и 2023 годов</vt:lpstr>
      <vt:lpstr>Доходы бюджета</vt:lpstr>
      <vt:lpstr>Структура доходов бюджета муниципального образования Кривошеинский район на очередной 2021 год и плановый период 2022 и 2023 годов</vt:lpstr>
      <vt:lpstr>Презентация PowerPoint</vt:lpstr>
      <vt:lpstr>Презентация PowerPoint</vt:lpstr>
      <vt:lpstr>Презентация PowerPoint</vt:lpstr>
      <vt:lpstr>Расходы на образование на очередной 2021 год и плановый период 2022 и 2023 годов</vt:lpstr>
      <vt:lpstr>Презентация PowerPoint</vt:lpstr>
      <vt:lpstr>Дошкольное образование</vt:lpstr>
      <vt:lpstr>Дошкольное образование</vt:lpstr>
      <vt:lpstr>Школы</vt:lpstr>
      <vt:lpstr>Общее образование</vt:lpstr>
      <vt:lpstr>Дополнительное образование</vt:lpstr>
      <vt:lpstr>Дополнительное образование</vt:lpstr>
      <vt:lpstr>Расходы на культуру на очередной 2021 год и плановый период 2022 и 2023 годов</vt:lpstr>
      <vt:lpstr>Культура</vt:lpstr>
      <vt:lpstr>Расходы бюджета на сельское хозяйство на очередной 2021 год и плановый период 2022 и 2023 годов </vt:lpstr>
      <vt:lpstr>Сельское хозяйство</vt:lpstr>
      <vt:lpstr>Расходы бюджета на социальную политику на очередной 2021 год и плановый период 2022 и 2023 годов</vt:lpstr>
      <vt:lpstr>Жилищно-коммунальное хозяйство</vt:lpstr>
      <vt:lpstr>Иные межбюджетные трансферты бюджетам поселений Кривошеинского района на решение вопросов местного значения на очередной 2021 год и плановый период 2022 и 2023 годов</vt:lpstr>
      <vt:lpstr>Финансовая помощь  сельским поселениям по направлениям на 2021 год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 основе решения Думы Кривошеинского района от 25.12.2014 № 409 «Об утверждении бюджета муниципального образования Кривошеинский район на 2015 год и на плановый период 2016 и 217 годов»</dc:title>
  <dc:creator>User-FO</dc:creator>
  <cp:lastModifiedBy>USER</cp:lastModifiedBy>
  <cp:revision>275</cp:revision>
  <cp:lastPrinted>2019-02-11T06:00:44Z</cp:lastPrinted>
  <dcterms:created xsi:type="dcterms:W3CDTF">2016-04-04T06:18:42Z</dcterms:created>
  <dcterms:modified xsi:type="dcterms:W3CDTF">2020-12-26T07:12:17Z</dcterms:modified>
</cp:coreProperties>
</file>